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8" r:id="rId9"/>
    <p:sldId id="304" r:id="rId10"/>
    <p:sldId id="281" r:id="rId11"/>
    <p:sldId id="270" r:id="rId12"/>
    <p:sldId id="269" r:id="rId13"/>
    <p:sldId id="275" r:id="rId14"/>
    <p:sldId id="280" r:id="rId15"/>
    <p:sldId id="271" r:id="rId16"/>
    <p:sldId id="273" r:id="rId17"/>
    <p:sldId id="274" r:id="rId18"/>
    <p:sldId id="272" r:id="rId19"/>
    <p:sldId id="276" r:id="rId20"/>
    <p:sldId id="277" r:id="rId21"/>
    <p:sldId id="264" r:id="rId22"/>
    <p:sldId id="278" r:id="rId23"/>
    <p:sldId id="279" r:id="rId24"/>
    <p:sldId id="265" r:id="rId25"/>
    <p:sldId id="283" r:id="rId26"/>
    <p:sldId id="282" r:id="rId27"/>
    <p:sldId id="266" r:id="rId28"/>
    <p:sldId id="302" r:id="rId29"/>
    <p:sldId id="267"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p:cViewPr varScale="1">
        <p:scale>
          <a:sx n="71" d="100"/>
          <a:sy n="71" d="100"/>
        </p:scale>
        <p:origin x="-90"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5FBC4-5375-41C6-85A6-B537A406A2F5}" type="datetimeFigureOut">
              <a:rPr lang="en-US" smtClean="0"/>
              <a:t>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8F136-EE1D-4284-98E7-382618E63D4C}" type="slidenum">
              <a:rPr lang="en-US" smtClean="0"/>
              <a:t>‹#›</a:t>
            </a:fld>
            <a:endParaRPr lang="en-US"/>
          </a:p>
        </p:txBody>
      </p:sp>
    </p:spTree>
    <p:extLst>
      <p:ext uri="{BB962C8B-B14F-4D97-AF65-F5344CB8AC3E}">
        <p14:creationId xmlns:p14="http://schemas.microsoft.com/office/powerpoint/2010/main" val="290367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8F136-EE1D-4284-98E7-382618E63D4C}" type="slidenum">
              <a:rPr lang="en-US" smtClean="0"/>
              <a:t>5</a:t>
            </a:fld>
            <a:endParaRPr lang="en-US"/>
          </a:p>
        </p:txBody>
      </p:sp>
    </p:spTree>
    <p:extLst>
      <p:ext uri="{BB962C8B-B14F-4D97-AF65-F5344CB8AC3E}">
        <p14:creationId xmlns:p14="http://schemas.microsoft.com/office/powerpoint/2010/main" val="12993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8F136-EE1D-4284-98E7-382618E63D4C}" type="slidenum">
              <a:rPr lang="en-US" smtClean="0"/>
              <a:t>20</a:t>
            </a:fld>
            <a:endParaRPr lang="en-US"/>
          </a:p>
        </p:txBody>
      </p:sp>
    </p:spTree>
    <p:extLst>
      <p:ext uri="{BB962C8B-B14F-4D97-AF65-F5344CB8AC3E}">
        <p14:creationId xmlns:p14="http://schemas.microsoft.com/office/powerpoint/2010/main" val="266343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AEEB6-FE56-4B85-81AD-776C41AC23D5}"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80667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AEEB6-FE56-4B85-81AD-776C41AC23D5}"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3613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AEEB6-FE56-4B85-81AD-776C41AC23D5}"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348625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AEEB6-FE56-4B85-81AD-776C41AC23D5}"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211743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AEEB6-FE56-4B85-81AD-776C41AC23D5}"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148027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AEEB6-FE56-4B85-81AD-776C41AC23D5}" type="datetimeFigureOut">
              <a:rPr lang="en-US" smtClean="0"/>
              <a:t>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410248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AEEB6-FE56-4B85-81AD-776C41AC23D5}" type="datetimeFigureOut">
              <a:rPr lang="en-US" smtClean="0"/>
              <a:t>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110008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AEEB6-FE56-4B85-81AD-776C41AC23D5}" type="datetimeFigureOut">
              <a:rPr lang="en-US" smtClean="0"/>
              <a:t>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201381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AEEB6-FE56-4B85-81AD-776C41AC23D5}" type="datetimeFigureOut">
              <a:rPr lang="en-US" smtClean="0"/>
              <a:t>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170859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AEEB6-FE56-4B85-81AD-776C41AC23D5}" type="datetimeFigureOut">
              <a:rPr lang="en-US" smtClean="0"/>
              <a:t>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184980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AEEB6-FE56-4B85-81AD-776C41AC23D5}" type="datetimeFigureOut">
              <a:rPr lang="en-US" smtClean="0"/>
              <a:t>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B0988-0799-4B72-ABE5-926F00018543}" type="slidenum">
              <a:rPr lang="en-US" smtClean="0"/>
              <a:t>‹#›</a:t>
            </a:fld>
            <a:endParaRPr lang="en-US"/>
          </a:p>
        </p:txBody>
      </p:sp>
    </p:spTree>
    <p:extLst>
      <p:ext uri="{BB962C8B-B14F-4D97-AF65-F5344CB8AC3E}">
        <p14:creationId xmlns:p14="http://schemas.microsoft.com/office/powerpoint/2010/main" val="123573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AEEB6-FE56-4B85-81AD-776C41AC23D5}" type="datetimeFigureOut">
              <a:rPr lang="en-US" smtClean="0"/>
              <a:t>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B0988-0799-4B72-ABE5-926F00018543}" type="slidenum">
              <a:rPr lang="en-US" smtClean="0"/>
              <a:t>‹#›</a:t>
            </a:fld>
            <a:endParaRPr lang="en-US"/>
          </a:p>
        </p:txBody>
      </p:sp>
    </p:spTree>
    <p:extLst>
      <p:ext uri="{BB962C8B-B14F-4D97-AF65-F5344CB8AC3E}">
        <p14:creationId xmlns:p14="http://schemas.microsoft.com/office/powerpoint/2010/main" val="228247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Instrumental variable estimation</a:t>
            </a:r>
            <a:endParaRPr lang="en-US" dirty="0"/>
          </a:p>
        </p:txBody>
      </p:sp>
      <p:sp>
        <p:nvSpPr>
          <p:cNvPr id="3" name="Subtitle 2"/>
          <p:cNvSpPr>
            <a:spLocks noGrp="1"/>
          </p:cNvSpPr>
          <p:nvPr>
            <p:ph type="subTitle" idx="1"/>
          </p:nvPr>
        </p:nvSpPr>
        <p:spPr/>
        <p:txBody>
          <a:bodyPr/>
          <a:lstStyle/>
          <a:p>
            <a:r>
              <a:rPr lang="en-US" dirty="0" smtClean="0"/>
              <a:t>Amine Ouazad</a:t>
            </a:r>
          </a:p>
          <a:p>
            <a:r>
              <a:rPr lang="en-US" dirty="0" smtClean="0"/>
              <a:t>Ass. Professor of Economics</a:t>
            </a:r>
            <a:endParaRPr lang="en-US" dirty="0"/>
          </a:p>
        </p:txBody>
      </p:sp>
    </p:spTree>
    <p:extLst>
      <p:ext uri="{BB962C8B-B14F-4D97-AF65-F5344CB8AC3E}">
        <p14:creationId xmlns:p14="http://schemas.microsoft.com/office/powerpoint/2010/main" val="162534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Reduced form regression</a:t>
            </a:r>
            <a:endParaRPr lang="en-US" dirty="0"/>
          </a:p>
        </p:txBody>
      </p:sp>
      <p:sp>
        <p:nvSpPr>
          <p:cNvPr id="3" name="Content Placeholder 2"/>
          <p:cNvSpPr>
            <a:spLocks noGrp="1"/>
          </p:cNvSpPr>
          <p:nvPr>
            <p:ph idx="1"/>
          </p:nvPr>
        </p:nvSpPr>
        <p:spPr/>
        <p:txBody>
          <a:bodyPr/>
          <a:lstStyle/>
          <a:p>
            <a:r>
              <a:rPr lang="en-US" dirty="0" smtClean="0"/>
              <a:t>The OLS regression of the dependent variable on the instrument.</a:t>
            </a:r>
          </a:p>
          <a:p>
            <a:pPr lvl="1"/>
            <a:r>
              <a:rPr lang="en-US" dirty="0" smtClean="0"/>
              <a:t>y = </a:t>
            </a:r>
            <a:r>
              <a:rPr lang="en-US" dirty="0" smtClean="0">
                <a:latin typeface="Symbol" pitchFamily="18" charset="2"/>
              </a:rPr>
              <a:t>p</a:t>
            </a:r>
            <a:r>
              <a:rPr lang="en-US" dirty="0" smtClean="0"/>
              <a:t> + </a:t>
            </a:r>
            <a:r>
              <a:rPr lang="en-US" dirty="0" smtClean="0">
                <a:latin typeface="Symbol" pitchFamily="18" charset="2"/>
              </a:rPr>
              <a:t>j</a:t>
            </a:r>
            <a:r>
              <a:rPr lang="en-US" dirty="0" smtClean="0"/>
              <a:t> z + u.</a:t>
            </a:r>
          </a:p>
          <a:p>
            <a:pPr lvl="1"/>
            <a:endParaRPr lang="en-US" dirty="0"/>
          </a:p>
          <a:p>
            <a:r>
              <a:rPr lang="en-US" dirty="0" smtClean="0"/>
              <a:t>z is exogenous.</a:t>
            </a:r>
            <a:endParaRPr lang="en-US" dirty="0"/>
          </a:p>
          <a:p>
            <a:r>
              <a:rPr lang="en-US" dirty="0" smtClean="0"/>
              <a:t>Note that </a:t>
            </a:r>
            <a:r>
              <a:rPr lang="en-US" dirty="0" smtClean="0">
                <a:latin typeface="Symbol" pitchFamily="18" charset="2"/>
              </a:rPr>
              <a:t>j = </a:t>
            </a:r>
            <a:r>
              <a:rPr lang="en-US" dirty="0" err="1" smtClean="0">
                <a:latin typeface="Symbol" pitchFamily="18" charset="2"/>
              </a:rPr>
              <a:t>bd</a:t>
            </a:r>
            <a:r>
              <a:rPr lang="en-US" dirty="0" smtClean="0">
                <a:latin typeface="Symbol" pitchFamily="18" charset="2"/>
              </a:rPr>
              <a:t> .</a:t>
            </a:r>
            <a:r>
              <a:rPr lang="en-US" dirty="0" smtClean="0">
                <a:latin typeface="+mj-lt"/>
              </a:rPr>
              <a:t> The reduced form effect combines the first and the second stage effects.</a:t>
            </a:r>
            <a:endParaRPr lang="en-US" dirty="0"/>
          </a:p>
        </p:txBody>
      </p:sp>
    </p:spTree>
    <p:extLst>
      <p:ext uri="{BB962C8B-B14F-4D97-AF65-F5344CB8AC3E}">
        <p14:creationId xmlns:p14="http://schemas.microsoft.com/office/powerpoint/2010/main" val="129153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9"/>
            <a:ext cx="8229600" cy="1143000"/>
          </a:xfrm>
        </p:spPr>
        <p:txBody>
          <a:bodyPr/>
          <a:lstStyle/>
          <a:p>
            <a:r>
              <a:rPr lang="en-US" dirty="0" smtClean="0"/>
              <a:t>Treatment/Control Interpretation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5410200"/>
              </a:xfrm>
            </p:spPr>
            <p:txBody>
              <a:bodyPr>
                <a:normAutofit fontScale="85000" lnSpcReduction="10000"/>
              </a:bodyPr>
              <a:lstStyle/>
              <a:p>
                <a:r>
                  <a:rPr lang="en-US" dirty="0" smtClean="0"/>
                  <a:t>Assume that the interest is in looking at the causal effect of a variable x, and a treatment and control group have been set up, but the </a:t>
                </a:r>
                <a:r>
                  <a:rPr lang="en-US" b="1" dirty="0" smtClean="0"/>
                  <a:t>compliance</a:t>
                </a:r>
                <a:r>
                  <a:rPr lang="en-US" dirty="0" smtClean="0"/>
                  <a:t> of subjects is imperfect.</a:t>
                </a:r>
              </a:p>
              <a:p>
                <a:r>
                  <a:rPr lang="en-US" dirty="0"/>
                  <a:t>x</a:t>
                </a:r>
                <a:r>
                  <a:rPr lang="en-US" dirty="0" smtClean="0"/>
                  <a:t> = </a:t>
                </a:r>
                <a:r>
                  <a:rPr lang="en-US" dirty="0">
                    <a:latin typeface="Symbol" pitchFamily="18" charset="2"/>
                  </a:rPr>
                  <a:t>g</a:t>
                </a:r>
                <a:r>
                  <a:rPr lang="en-US" dirty="0"/>
                  <a:t> +</a:t>
                </a:r>
                <a:r>
                  <a:rPr lang="en-US" dirty="0">
                    <a:latin typeface="Symbol" pitchFamily="18" charset="2"/>
                  </a:rPr>
                  <a:t>d</a:t>
                </a:r>
                <a:r>
                  <a:rPr lang="en-US" dirty="0"/>
                  <a:t> </a:t>
                </a:r>
                <a:r>
                  <a:rPr lang="en-US" dirty="0" err="1"/>
                  <a:t>D</a:t>
                </a:r>
                <a:r>
                  <a:rPr lang="en-US" dirty="0" smtClean="0"/>
                  <a:t> </a:t>
                </a:r>
                <a:r>
                  <a:rPr lang="en-US" dirty="0"/>
                  <a:t>+ </a:t>
                </a:r>
                <a:r>
                  <a:rPr lang="en-US" dirty="0" smtClean="0">
                    <a:latin typeface="Symbol" pitchFamily="18" charset="2"/>
                  </a:rPr>
                  <a:t>u .</a:t>
                </a:r>
                <a:endParaRPr lang="en-US" dirty="0" smtClean="0">
                  <a:latin typeface="+mj-lt"/>
                </a:endParaRPr>
              </a:p>
              <a:p>
                <a:r>
                  <a:rPr lang="en-US" dirty="0" smtClean="0">
                    <a:latin typeface="+mj-lt"/>
                  </a:rPr>
                  <a:t>D is a dummy for the treatment group, which affects x.</a:t>
                </a:r>
              </a:p>
              <a:p>
                <a:r>
                  <a:rPr lang="en-US" dirty="0" smtClean="0">
                    <a:latin typeface="+mj-lt"/>
                  </a:rPr>
                  <a:t>Then the IV estimator </a:t>
                </a:r>
                <a14:m>
                  <m:oMath xmlns:m="http://schemas.openxmlformats.org/officeDocument/2006/math">
                    <m:acc>
                      <m:accPr>
                        <m:chr m:val="̂"/>
                        <m:ctrlPr>
                          <a:rPr lang="en-US" i="1" dirty="0">
                            <a:latin typeface="Cambria Math"/>
                          </a:rPr>
                        </m:ctrlPr>
                      </m:accPr>
                      <m:e>
                        <m:r>
                          <a:rPr lang="en-US" i="1" dirty="0">
                            <a:latin typeface="Cambria Math"/>
                            <a:ea typeface="Cambria Math"/>
                          </a:rPr>
                          <m:t>𝛽</m:t>
                        </m:r>
                      </m:e>
                    </m:acc>
                  </m:oMath>
                </a14:m>
                <a:r>
                  <a:rPr lang="en-US" dirty="0"/>
                  <a:t> = </a:t>
                </a:r>
                <a:r>
                  <a:rPr lang="en-US" dirty="0" err="1" smtClean="0"/>
                  <a:t>Cov</a:t>
                </a:r>
                <a:r>
                  <a:rPr lang="en-US" dirty="0" smtClean="0"/>
                  <a:t>(</a:t>
                </a:r>
                <a:r>
                  <a:rPr lang="en-US" dirty="0" err="1"/>
                  <a:t>D</a:t>
                </a:r>
                <a:r>
                  <a:rPr lang="en-US" dirty="0" err="1" smtClean="0"/>
                  <a:t>,y</a:t>
                </a:r>
                <a:r>
                  <a:rPr lang="en-US" dirty="0"/>
                  <a:t>)/</a:t>
                </a:r>
                <a:r>
                  <a:rPr lang="en-US" dirty="0" err="1" smtClean="0"/>
                  <a:t>Cov</a:t>
                </a:r>
                <a:r>
                  <a:rPr lang="en-US" dirty="0" smtClean="0"/>
                  <a:t>(</a:t>
                </a:r>
                <a:r>
                  <a:rPr lang="en-US" dirty="0" err="1"/>
                  <a:t>D</a:t>
                </a:r>
                <a:r>
                  <a:rPr lang="en-US" dirty="0" err="1" smtClean="0"/>
                  <a:t>,x</a:t>
                </a:r>
                <a:r>
                  <a:rPr lang="en-US" dirty="0"/>
                  <a:t>)</a:t>
                </a:r>
                <a:br>
                  <a:rPr lang="en-US" dirty="0"/>
                </a:br>
                <a:r>
                  <a:rPr lang="en-US" dirty="0" smtClean="0"/>
                  <a:t>estimates the effect of x on y.</a:t>
                </a:r>
              </a:p>
              <a:p>
                <a:r>
                  <a:rPr lang="en-US" dirty="0" smtClean="0">
                    <a:latin typeface="+mj-lt"/>
                  </a:rPr>
                  <a:t>Notice that </a:t>
                </a:r>
                <a14:m>
                  <m:oMath xmlns:m="http://schemas.openxmlformats.org/officeDocument/2006/math">
                    <m:acc>
                      <m:accPr>
                        <m:chr m:val="̂"/>
                        <m:ctrlPr>
                          <a:rPr lang="en-US" i="1" dirty="0">
                            <a:latin typeface="Cambria Math"/>
                          </a:rPr>
                        </m:ctrlPr>
                      </m:accPr>
                      <m:e>
                        <m:r>
                          <a:rPr lang="en-US" i="1" dirty="0">
                            <a:latin typeface="Cambria Math"/>
                            <a:ea typeface="Cambria Math"/>
                          </a:rPr>
                          <m:t>𝛽</m:t>
                        </m:r>
                      </m:e>
                    </m:acc>
                  </m:oMath>
                </a14:m>
                <a:r>
                  <a:rPr lang="en-US" dirty="0" smtClean="0">
                    <a:latin typeface="+mj-lt"/>
                  </a:rPr>
                  <a:t>:</a:t>
                </a:r>
              </a:p>
              <a:p>
                <a:endParaRPr lang="en-US" dirty="0">
                  <a:latin typeface="+mj-lt"/>
                </a:endParaRPr>
              </a:p>
              <a:p>
                <a:endParaRPr lang="en-US" dirty="0" smtClean="0">
                  <a:latin typeface="+mj-lt"/>
                </a:endParaRPr>
              </a:p>
              <a:p>
                <a:r>
                  <a:rPr lang="en-US" dirty="0" smtClean="0">
                    <a:latin typeface="+mj-lt"/>
                  </a:rPr>
                  <a:t>This is called the </a:t>
                </a:r>
                <a:r>
                  <a:rPr lang="en-US" b="1" dirty="0" smtClean="0">
                    <a:latin typeface="+mj-lt"/>
                  </a:rPr>
                  <a:t>Wald estimator</a:t>
                </a:r>
                <a:r>
                  <a:rPr lang="en-US" dirty="0" smtClean="0">
                    <a:latin typeface="+mj-lt"/>
                  </a:rPr>
                  <a:t>.</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5410200"/>
              </a:xfrm>
              <a:blipFill rotWithShape="1">
                <a:blip r:embed="rId2"/>
                <a:stretch>
                  <a:fillRect l="-1185" t="-1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895600" y="5105400"/>
                <a:ext cx="3259354" cy="679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a:rPr>
                          </m:ctrlPr>
                        </m:accPr>
                        <m:e>
                          <m:r>
                            <a:rPr lang="en-US" i="1" dirty="0">
                              <a:latin typeface="Cambria Math"/>
                              <a:ea typeface="Cambria Math"/>
                            </a:rPr>
                            <m:t>𝛽</m:t>
                          </m:r>
                        </m:e>
                      </m:acc>
                      <m:r>
                        <a:rPr lang="en-US" b="0" i="1" dirty="0" smtClean="0">
                          <a:latin typeface="Cambria Math"/>
                          <a:ea typeface="Cambria Math"/>
                        </a:rPr>
                        <m:t>=</m:t>
                      </m:r>
                      <m:f>
                        <m:fPr>
                          <m:ctrlPr>
                            <a:rPr lang="en-US" i="1" smtClean="0">
                              <a:latin typeface="Cambria Math"/>
                            </a:rPr>
                          </m:ctrlPr>
                        </m:fPr>
                        <m:num>
                          <m:r>
                            <a:rPr lang="en-US" b="0" i="1" smtClean="0">
                              <a:latin typeface="Cambria Math"/>
                            </a:rPr>
                            <m:t>𝐸</m:t>
                          </m:r>
                          <m:d>
                            <m:dPr>
                              <m:ctrlPr>
                                <a:rPr lang="en-US" b="0" i="1" smtClean="0">
                                  <a:latin typeface="Cambria Math"/>
                                </a:rPr>
                              </m:ctrlPr>
                            </m:dPr>
                            <m:e>
                              <m:r>
                                <a:rPr lang="en-US" b="0" i="1" smtClean="0">
                                  <a:latin typeface="Cambria Math"/>
                                </a:rPr>
                                <m:t>𝑦</m:t>
                              </m:r>
                            </m:e>
                            <m:e>
                              <m:r>
                                <a:rPr lang="en-US" b="0" i="1" smtClean="0">
                                  <a:latin typeface="Cambria Math"/>
                                </a:rPr>
                                <m:t>𝐷</m:t>
                              </m:r>
                              <m:r>
                                <a:rPr lang="en-US" b="0" i="1" smtClean="0">
                                  <a:latin typeface="Cambria Math"/>
                                </a:rPr>
                                <m:t>=1</m:t>
                              </m:r>
                            </m:e>
                          </m:d>
                          <m:r>
                            <a:rPr lang="en-US" b="0" i="1" smtClean="0">
                              <a:latin typeface="Cambria Math"/>
                            </a:rPr>
                            <m:t>−</m:t>
                          </m:r>
                          <m:r>
                            <a:rPr lang="en-US" b="0" i="1" smtClean="0">
                              <a:latin typeface="Cambria Math"/>
                            </a:rPr>
                            <m:t>𝐸</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𝐷</m:t>
                          </m:r>
                          <m:r>
                            <a:rPr lang="en-US" b="0" i="1" smtClean="0">
                              <a:latin typeface="Cambria Math"/>
                            </a:rPr>
                            <m:t>=0)</m:t>
                          </m:r>
                        </m:num>
                        <m:den>
                          <m:r>
                            <a:rPr lang="en-US" b="0" i="1" smtClean="0">
                              <a:latin typeface="Cambria Math"/>
                            </a:rPr>
                            <m:t>𝐸</m:t>
                          </m:r>
                          <m:d>
                            <m:dPr>
                              <m:ctrlPr>
                                <a:rPr lang="en-US" b="0" i="1" smtClean="0">
                                  <a:latin typeface="Cambria Math"/>
                                </a:rPr>
                              </m:ctrlPr>
                            </m:dPr>
                            <m:e>
                              <m:r>
                                <a:rPr lang="en-US" b="0" i="1" smtClean="0">
                                  <a:latin typeface="Cambria Math"/>
                                </a:rPr>
                                <m:t>𝑥</m:t>
                              </m:r>
                            </m:e>
                            <m:e>
                              <m:r>
                                <a:rPr lang="en-US" b="0" i="1" smtClean="0">
                                  <a:latin typeface="Cambria Math"/>
                                </a:rPr>
                                <m:t>𝐷</m:t>
                              </m:r>
                              <m:r>
                                <a:rPr lang="en-US" b="0" i="1" smtClean="0">
                                  <a:latin typeface="Cambria Math"/>
                                </a:rPr>
                                <m:t>=1</m:t>
                              </m:r>
                            </m:e>
                          </m:d>
                          <m:r>
                            <a:rPr lang="en-US" b="0" i="1" smtClean="0">
                              <a:latin typeface="Cambria Math"/>
                            </a:rPr>
                            <m:t>−</m:t>
                          </m:r>
                          <m:r>
                            <a:rPr lang="en-US" b="0" i="1" smtClean="0">
                              <a:latin typeface="Cambria Math"/>
                            </a:rPr>
                            <m:t>𝐸</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𝐷</m:t>
                          </m:r>
                          <m:r>
                            <a:rPr lang="en-US" b="0" i="1" smtClean="0">
                              <a:latin typeface="Cambria Math"/>
                            </a:rPr>
                            <m:t>=0)</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895600" y="5105400"/>
                <a:ext cx="3259354" cy="6790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7338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Multiple covariates</a:t>
            </a:r>
            <a:endParaRPr lang="en-US" dirty="0"/>
          </a:p>
        </p:txBody>
      </p:sp>
      <p:sp>
        <p:nvSpPr>
          <p:cNvPr id="3" name="Content Placeholder 2"/>
          <p:cNvSpPr>
            <a:spLocks noGrp="1"/>
          </p:cNvSpPr>
          <p:nvPr>
            <p:ph idx="1"/>
          </p:nvPr>
        </p:nvSpPr>
        <p:spPr/>
        <p:txBody>
          <a:bodyPr/>
          <a:lstStyle/>
          <a:p>
            <a:r>
              <a:rPr lang="en-US" dirty="0" smtClean="0"/>
              <a:t>Consider the regression Y = </a:t>
            </a:r>
            <a:r>
              <a:rPr lang="en-US" dirty="0" err="1" smtClean="0"/>
              <a:t>X</a:t>
            </a:r>
            <a:r>
              <a:rPr lang="en-US" dirty="0" err="1" smtClean="0">
                <a:latin typeface="Symbol" pitchFamily="18" charset="2"/>
              </a:rPr>
              <a:t>b</a:t>
            </a:r>
            <a:r>
              <a:rPr lang="en-US" dirty="0" smtClean="0"/>
              <a:t> + </a:t>
            </a:r>
            <a:r>
              <a:rPr lang="en-US" dirty="0" smtClean="0">
                <a:latin typeface="Symbol" pitchFamily="18" charset="2"/>
              </a:rPr>
              <a:t>e</a:t>
            </a:r>
            <a:r>
              <a:rPr lang="en-US" dirty="0" smtClean="0"/>
              <a:t>.</a:t>
            </a:r>
          </a:p>
          <a:p>
            <a:endParaRPr lang="en-US" dirty="0"/>
          </a:p>
          <a:p>
            <a:r>
              <a:rPr lang="en-US" dirty="0" smtClean="0"/>
              <a:t>And we have a vector of instruments Z.</a:t>
            </a:r>
          </a:p>
          <a:p>
            <a:r>
              <a:rPr lang="en-US" dirty="0" smtClean="0"/>
              <a:t>For the time being, we assume that each endogenous variable has exactly one instrument.</a:t>
            </a:r>
          </a:p>
          <a:p>
            <a:r>
              <a:rPr lang="en-US" dirty="0" smtClean="0"/>
              <a:t>The exogenous variables in x are instrumented by themselves, i.e. they are in the matrix Z.</a:t>
            </a:r>
            <a:endParaRPr lang="en-US" dirty="0"/>
          </a:p>
        </p:txBody>
      </p:sp>
    </p:spTree>
    <p:extLst>
      <p:ext uri="{BB962C8B-B14F-4D97-AF65-F5344CB8AC3E}">
        <p14:creationId xmlns:p14="http://schemas.microsoft.com/office/powerpoint/2010/main" val="241937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conditions</a:t>
            </a:r>
            <a:endParaRPr lang="en-US" dirty="0"/>
          </a:p>
        </p:txBody>
      </p:sp>
      <p:sp>
        <p:nvSpPr>
          <p:cNvPr id="3" name="Content Placeholder 2"/>
          <p:cNvSpPr>
            <a:spLocks noGrp="1"/>
          </p:cNvSpPr>
          <p:nvPr>
            <p:ph idx="1"/>
          </p:nvPr>
        </p:nvSpPr>
        <p:spPr/>
        <p:txBody>
          <a:bodyPr/>
          <a:lstStyle/>
          <a:p>
            <a:r>
              <a:rPr lang="en-US" u="sng" dirty="0" smtClean="0"/>
              <a:t>The instruments predict the covariates:</a:t>
            </a:r>
          </a:p>
          <a:p>
            <a:pPr marL="0" indent="0" algn="ctr">
              <a:buNone/>
            </a:pPr>
            <a:r>
              <a:rPr lang="en-US" dirty="0" err="1" smtClean="0"/>
              <a:t>plim</a:t>
            </a:r>
            <a:r>
              <a:rPr lang="en-US" dirty="0" smtClean="0"/>
              <a:t> (1/N) Z’X is nonzero</a:t>
            </a:r>
          </a:p>
          <a:p>
            <a:pPr marL="0" indent="0" algn="ctr">
              <a:buNone/>
            </a:pPr>
            <a:r>
              <a:rPr lang="en-US" b="1" i="1" dirty="0" smtClean="0"/>
              <a:t>or</a:t>
            </a:r>
            <a:r>
              <a:rPr lang="en-US" dirty="0" smtClean="0"/>
              <a:t> E(Z’X) is of full rank. </a:t>
            </a:r>
            <a:endParaRPr lang="en-US" dirty="0"/>
          </a:p>
          <a:p>
            <a:endParaRPr lang="en-US" dirty="0" smtClean="0"/>
          </a:p>
          <a:p>
            <a:r>
              <a:rPr lang="en-US" u="sng" dirty="0" smtClean="0"/>
              <a:t>The instruments are exogenous:</a:t>
            </a:r>
          </a:p>
          <a:p>
            <a:pPr marL="0" indent="0" algn="ctr">
              <a:buNone/>
            </a:pPr>
            <a:r>
              <a:rPr lang="en-US" dirty="0" err="1"/>
              <a:t>p</a:t>
            </a:r>
            <a:r>
              <a:rPr lang="en-US" dirty="0" err="1" smtClean="0"/>
              <a:t>lim</a:t>
            </a:r>
            <a:r>
              <a:rPr lang="en-US" dirty="0" smtClean="0"/>
              <a:t> (1/N) </a:t>
            </a:r>
            <a:r>
              <a:rPr lang="en-US" dirty="0" err="1" smtClean="0"/>
              <a:t>Z’e</a:t>
            </a:r>
            <a:r>
              <a:rPr lang="en-US" dirty="0" smtClean="0"/>
              <a:t> is zero</a:t>
            </a:r>
            <a:br>
              <a:rPr lang="en-US" dirty="0" smtClean="0"/>
            </a:br>
            <a:r>
              <a:rPr lang="en-US" b="1" dirty="0" smtClean="0"/>
              <a:t>or</a:t>
            </a:r>
            <a:r>
              <a:rPr lang="en-US" dirty="0" smtClean="0"/>
              <a:t> E(</a:t>
            </a:r>
            <a:r>
              <a:rPr lang="en-US" dirty="0" err="1" smtClean="0"/>
              <a:t>Z’e</a:t>
            </a:r>
            <a:r>
              <a:rPr lang="en-US" dirty="0" smtClean="0"/>
              <a:t>) is zero</a:t>
            </a:r>
            <a:endParaRPr lang="en-US" dirty="0"/>
          </a:p>
        </p:txBody>
      </p:sp>
    </p:spTree>
    <p:extLst>
      <p:ext uri="{BB962C8B-B14F-4D97-AF65-F5344CB8AC3E}">
        <p14:creationId xmlns:p14="http://schemas.microsoft.com/office/powerpoint/2010/main" val="3047458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graph</a:t>
            </a:r>
            <a:endParaRPr lang="en-US" dirty="0"/>
          </a:p>
        </p:txBody>
      </p:sp>
      <p:sp>
        <p:nvSpPr>
          <p:cNvPr id="3" name="Content Placeholder 2"/>
          <p:cNvSpPr>
            <a:spLocks noGrp="1"/>
          </p:cNvSpPr>
          <p:nvPr>
            <p:ph idx="1"/>
          </p:nvPr>
        </p:nvSpPr>
        <p:spPr>
          <a:xfrm>
            <a:off x="457200" y="5867400"/>
            <a:ext cx="8229600" cy="1096963"/>
          </a:xfrm>
        </p:spPr>
        <p:txBody>
          <a:bodyPr>
            <a:normAutofit/>
          </a:bodyPr>
          <a:lstStyle/>
          <a:p>
            <a:r>
              <a:rPr lang="en-US" sz="2400" dirty="0" smtClean="0"/>
              <a:t>Another notation for the two previous conditions.</a:t>
            </a:r>
            <a:endParaRPr lang="en-US" sz="2400" dirty="0"/>
          </a:p>
        </p:txBody>
      </p:sp>
      <p:sp>
        <p:nvSpPr>
          <p:cNvPr id="4" name="TextBox 3"/>
          <p:cNvSpPr txBox="1"/>
          <p:nvPr/>
        </p:nvSpPr>
        <p:spPr>
          <a:xfrm>
            <a:off x="3810000" y="3657600"/>
            <a:ext cx="304892" cy="369332"/>
          </a:xfrm>
          <a:prstGeom prst="rect">
            <a:avLst/>
          </a:prstGeom>
          <a:noFill/>
        </p:spPr>
        <p:txBody>
          <a:bodyPr wrap="none" rtlCol="0">
            <a:spAutoFit/>
          </a:bodyPr>
          <a:lstStyle/>
          <a:p>
            <a:r>
              <a:rPr lang="en-US" dirty="0" smtClean="0"/>
              <a:t>X</a:t>
            </a:r>
            <a:endParaRPr lang="en-US" dirty="0"/>
          </a:p>
        </p:txBody>
      </p:sp>
      <p:sp>
        <p:nvSpPr>
          <p:cNvPr id="5" name="TextBox 4"/>
          <p:cNvSpPr txBox="1"/>
          <p:nvPr/>
        </p:nvSpPr>
        <p:spPr>
          <a:xfrm>
            <a:off x="2743200" y="2667000"/>
            <a:ext cx="296876" cy="369332"/>
          </a:xfrm>
          <a:prstGeom prst="rect">
            <a:avLst/>
          </a:prstGeom>
          <a:noFill/>
        </p:spPr>
        <p:txBody>
          <a:bodyPr wrap="none" rtlCol="0">
            <a:spAutoFit/>
          </a:bodyPr>
          <a:lstStyle/>
          <a:p>
            <a:r>
              <a:rPr lang="en-US" dirty="0" smtClean="0"/>
              <a:t>Y</a:t>
            </a:r>
            <a:endParaRPr lang="en-US" dirty="0"/>
          </a:p>
        </p:txBody>
      </p:sp>
      <p:sp>
        <p:nvSpPr>
          <p:cNvPr id="6" name="TextBox 5"/>
          <p:cNvSpPr txBox="1"/>
          <p:nvPr/>
        </p:nvSpPr>
        <p:spPr>
          <a:xfrm>
            <a:off x="4870434" y="2667000"/>
            <a:ext cx="292068" cy="369332"/>
          </a:xfrm>
          <a:prstGeom prst="rect">
            <a:avLst/>
          </a:prstGeom>
          <a:noFill/>
        </p:spPr>
        <p:txBody>
          <a:bodyPr wrap="none" rtlCol="0">
            <a:spAutoFit/>
          </a:bodyPr>
          <a:lstStyle/>
          <a:p>
            <a:r>
              <a:rPr lang="en-US" dirty="0" smtClean="0"/>
              <a:t>Z</a:t>
            </a:r>
            <a:endParaRPr lang="en-US" dirty="0"/>
          </a:p>
        </p:txBody>
      </p:sp>
      <p:sp>
        <p:nvSpPr>
          <p:cNvPr id="7" name="TextBox 6"/>
          <p:cNvSpPr txBox="1"/>
          <p:nvPr/>
        </p:nvSpPr>
        <p:spPr>
          <a:xfrm>
            <a:off x="2748810" y="4114800"/>
            <a:ext cx="285656" cy="369332"/>
          </a:xfrm>
          <a:prstGeom prst="rect">
            <a:avLst/>
          </a:prstGeom>
          <a:noFill/>
        </p:spPr>
        <p:txBody>
          <a:bodyPr wrap="none" rtlCol="0">
            <a:spAutoFit/>
          </a:bodyPr>
          <a:lstStyle/>
          <a:p>
            <a:r>
              <a:rPr lang="en-US" dirty="0" smtClean="0">
                <a:solidFill>
                  <a:srgbClr val="00B0F0"/>
                </a:solidFill>
                <a:latin typeface="Symbol" pitchFamily="18" charset="2"/>
              </a:rPr>
              <a:t>e</a:t>
            </a:r>
            <a:endParaRPr lang="en-US" dirty="0">
              <a:solidFill>
                <a:srgbClr val="00B0F0"/>
              </a:solidFill>
              <a:latin typeface="Symbol" pitchFamily="18" charset="2"/>
            </a:endParaRPr>
          </a:p>
        </p:txBody>
      </p:sp>
      <p:cxnSp>
        <p:nvCxnSpPr>
          <p:cNvPr id="9" name="Straight Arrow Connector 8"/>
          <p:cNvCxnSpPr>
            <a:endCxn id="5" idx="3"/>
          </p:cNvCxnSpPr>
          <p:nvPr/>
        </p:nvCxnSpPr>
        <p:spPr>
          <a:xfrm flipH="1">
            <a:off x="3040076" y="2851666"/>
            <a:ext cx="17605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3"/>
          </p:cNvCxnSpPr>
          <p:nvPr/>
        </p:nvCxnSpPr>
        <p:spPr>
          <a:xfrm flipH="1">
            <a:off x="4114892" y="3036332"/>
            <a:ext cx="755542" cy="805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4" idx="1"/>
          </p:cNvCxnSpPr>
          <p:nvPr/>
        </p:nvCxnSpPr>
        <p:spPr>
          <a:xfrm flipV="1">
            <a:off x="3034466" y="3842266"/>
            <a:ext cx="775534" cy="4572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40076" y="3962400"/>
            <a:ext cx="769924" cy="4572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0"/>
            <a:endCxn id="5" idx="2"/>
          </p:cNvCxnSpPr>
          <p:nvPr/>
        </p:nvCxnSpPr>
        <p:spPr>
          <a:xfrm flipV="1">
            <a:off x="2891638" y="3036332"/>
            <a:ext cx="0" cy="107846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52600" y="2235657"/>
            <a:ext cx="2033827" cy="369332"/>
          </a:xfrm>
          <a:prstGeom prst="rect">
            <a:avLst/>
          </a:prstGeom>
          <a:noFill/>
        </p:spPr>
        <p:txBody>
          <a:bodyPr wrap="none" rtlCol="0">
            <a:spAutoFit/>
          </a:bodyPr>
          <a:lstStyle/>
          <a:p>
            <a:r>
              <a:rPr lang="en-US" dirty="0" smtClean="0"/>
              <a:t>Dependent variable</a:t>
            </a:r>
            <a:endParaRPr lang="en-US" dirty="0"/>
          </a:p>
        </p:txBody>
      </p:sp>
      <p:sp>
        <p:nvSpPr>
          <p:cNvPr id="22" name="TextBox 21"/>
          <p:cNvSpPr txBox="1"/>
          <p:nvPr/>
        </p:nvSpPr>
        <p:spPr>
          <a:xfrm>
            <a:off x="3999554" y="3991598"/>
            <a:ext cx="2252476" cy="369332"/>
          </a:xfrm>
          <a:prstGeom prst="rect">
            <a:avLst/>
          </a:prstGeom>
          <a:noFill/>
        </p:spPr>
        <p:txBody>
          <a:bodyPr wrap="none" rtlCol="0">
            <a:spAutoFit/>
          </a:bodyPr>
          <a:lstStyle/>
          <a:p>
            <a:r>
              <a:rPr lang="en-US" dirty="0" smtClean="0"/>
              <a:t>Endogenous covariate</a:t>
            </a:r>
            <a:endParaRPr lang="en-US" dirty="0"/>
          </a:p>
        </p:txBody>
      </p:sp>
      <p:sp>
        <p:nvSpPr>
          <p:cNvPr id="23" name="TextBox 22"/>
          <p:cNvSpPr txBox="1"/>
          <p:nvPr/>
        </p:nvSpPr>
        <p:spPr>
          <a:xfrm>
            <a:off x="5162502" y="2420323"/>
            <a:ext cx="1226746" cy="369332"/>
          </a:xfrm>
          <a:prstGeom prst="rect">
            <a:avLst/>
          </a:prstGeom>
          <a:noFill/>
        </p:spPr>
        <p:txBody>
          <a:bodyPr wrap="none" rtlCol="0">
            <a:spAutoFit/>
          </a:bodyPr>
          <a:lstStyle/>
          <a:p>
            <a:r>
              <a:rPr lang="en-US" dirty="0" smtClean="0"/>
              <a:t>Instrument</a:t>
            </a:r>
            <a:endParaRPr lang="en-US" dirty="0"/>
          </a:p>
        </p:txBody>
      </p:sp>
      <p:sp>
        <p:nvSpPr>
          <p:cNvPr id="24" name="TextBox 23"/>
          <p:cNvSpPr txBox="1"/>
          <p:nvPr/>
        </p:nvSpPr>
        <p:spPr>
          <a:xfrm>
            <a:off x="1955580" y="4513330"/>
            <a:ext cx="1575239" cy="369332"/>
          </a:xfrm>
          <a:prstGeom prst="rect">
            <a:avLst/>
          </a:prstGeom>
          <a:noFill/>
        </p:spPr>
        <p:txBody>
          <a:bodyPr wrap="none" rtlCol="0">
            <a:spAutoFit/>
          </a:bodyPr>
          <a:lstStyle/>
          <a:p>
            <a:r>
              <a:rPr lang="en-US" dirty="0" err="1" smtClean="0"/>
              <a:t>Unobservables</a:t>
            </a:r>
            <a:endParaRPr lang="en-US" dirty="0"/>
          </a:p>
        </p:txBody>
      </p:sp>
    </p:spTree>
    <p:extLst>
      <p:ext uri="{BB962C8B-B14F-4D97-AF65-F5344CB8AC3E}">
        <p14:creationId xmlns:p14="http://schemas.microsoft.com/office/powerpoint/2010/main" val="322379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IV Estimator with multiple covariates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638800"/>
              </a:xfrm>
            </p:spPr>
            <p:txBody>
              <a:bodyPr/>
              <a:lstStyle/>
              <a:p>
                <a:r>
                  <a:rPr lang="en-US" dirty="0" smtClean="0"/>
                  <a:t>Then the IV estimator is </a:t>
                </a:r>
                <a14:m>
                  <m:oMath xmlns:m="http://schemas.openxmlformats.org/officeDocument/2006/math">
                    <m:acc>
                      <m:accPr>
                        <m:chr m:val="̂"/>
                        <m:ctrlPr>
                          <a:rPr lang="en-US" i="1" smtClean="0">
                            <a:latin typeface="Cambria Math"/>
                          </a:rPr>
                        </m:ctrlPr>
                      </m:accPr>
                      <m:e>
                        <m:sSub>
                          <m:sSubPr>
                            <m:ctrlPr>
                              <a:rPr lang="en-US" i="1" smtClean="0">
                                <a:latin typeface="Cambria Math"/>
                                <a:ea typeface="Cambria Math"/>
                              </a:rPr>
                            </m:ctrlPr>
                          </m:sSubPr>
                          <m:e>
                            <m:r>
                              <a:rPr lang="en-US" i="1">
                                <a:latin typeface="Cambria Math"/>
                                <a:ea typeface="Cambria Math"/>
                              </a:rPr>
                              <m:t>𝛽</m:t>
                            </m:r>
                          </m:e>
                          <m:sub>
                            <m:r>
                              <a:rPr lang="en-US" b="0" i="1" smtClean="0">
                                <a:latin typeface="Cambria Math"/>
                                <a:ea typeface="Cambria Math"/>
                              </a:rPr>
                              <m:t>𝐼𝑉</m:t>
                            </m:r>
                          </m:sub>
                        </m:sSub>
                      </m:e>
                    </m:acc>
                  </m:oMath>
                </a14:m>
                <a:r>
                  <a:rPr lang="en-US" dirty="0" smtClean="0"/>
                  <a:t>=(Z’X)</a:t>
                </a:r>
                <a:r>
                  <a:rPr lang="en-US" baseline="30000" dirty="0" smtClean="0"/>
                  <a:t>-1</a:t>
                </a:r>
                <a:r>
                  <a:rPr lang="en-US" dirty="0" smtClean="0"/>
                  <a:t>Z’Y.</a:t>
                </a:r>
              </a:p>
              <a:p>
                <a:endParaRPr lang="en-US" dirty="0"/>
              </a:p>
              <a:p>
                <a:r>
                  <a:rPr lang="en-US" dirty="0" smtClean="0"/>
                  <a:t>Notice that it is equivalent to the 2SLS regression:</a:t>
                </a:r>
              </a:p>
              <a:p>
                <a:pPr marL="971550" lvl="1" indent="-514350">
                  <a:buFont typeface="+mj-lt"/>
                  <a:buAutoNum type="arabicPeriod"/>
                </a:pPr>
                <a:r>
                  <a:rPr lang="en-US" dirty="0" smtClean="0"/>
                  <a:t>The prediction of the first stage regression </a:t>
                </a:r>
                <a14:m>
                  <m:oMath xmlns:m="http://schemas.openxmlformats.org/officeDocument/2006/math">
                    <m:acc>
                      <m:accPr>
                        <m:chr m:val="̂"/>
                        <m:ctrlPr>
                          <a:rPr lang="en-US" i="1" dirty="0" smtClean="0">
                            <a:latin typeface="Cambria Math"/>
                          </a:rPr>
                        </m:ctrlPr>
                      </m:accPr>
                      <m:e>
                        <m:r>
                          <a:rPr lang="en-US" b="0" i="1" dirty="0" smtClean="0">
                            <a:latin typeface="Cambria Math"/>
                          </a:rPr>
                          <m:t>𝑋</m:t>
                        </m:r>
                      </m:e>
                    </m:acc>
                  </m:oMath>
                </a14:m>
                <a:r>
                  <a:rPr lang="en-US" dirty="0" smtClean="0"/>
                  <a:t>=X(Z’Z)</a:t>
                </a:r>
                <a:r>
                  <a:rPr lang="en-US" baseline="30000" dirty="0" smtClean="0"/>
                  <a:t>-1</a:t>
                </a:r>
                <a:r>
                  <a:rPr lang="en-US" dirty="0" smtClean="0"/>
                  <a:t>Z’X.</a:t>
                </a:r>
              </a:p>
              <a:p>
                <a:pPr marL="971550" lvl="1" indent="-514350">
                  <a:buFont typeface="+mj-lt"/>
                  <a:buAutoNum type="arabicPeriod"/>
                </a:pPr>
                <a:r>
                  <a:rPr lang="en-US" dirty="0" smtClean="0"/>
                  <a:t>The regression of Y on the first stage regression</a:t>
                </a:r>
                <a:br>
                  <a:rPr lang="en-US" dirty="0" smtClean="0"/>
                </a:br>
                <a14:m>
                  <m:oMath xmlns:m="http://schemas.openxmlformats.org/officeDocument/2006/math">
                    <m:acc>
                      <m:accPr>
                        <m:chr m:val="̂"/>
                        <m:ctrlPr>
                          <a:rPr lang="en-US" i="1" smtClean="0">
                            <a:latin typeface="Cambria Math"/>
                          </a:rPr>
                        </m:ctrlPr>
                      </m:accPr>
                      <m:e>
                        <m:r>
                          <a:rPr lang="en-US" i="1" smtClean="0">
                            <a:latin typeface="Cambria Math"/>
                            <a:ea typeface="Cambria Math"/>
                          </a:rPr>
                          <m:t>𝛽</m:t>
                        </m:r>
                      </m:e>
                    </m:acc>
                  </m:oMath>
                </a14:m>
                <a:r>
                  <a:rPr lang="en-US" dirty="0" smtClean="0"/>
                  <a:t> = (</a:t>
                </a:r>
                <a14:m>
                  <m:oMath xmlns:m="http://schemas.openxmlformats.org/officeDocument/2006/math">
                    <m:acc>
                      <m:accPr>
                        <m:chr m:val="̂"/>
                        <m:ctrlPr>
                          <a:rPr lang="en-US" i="1" dirty="0">
                            <a:latin typeface="Cambria Math"/>
                          </a:rPr>
                        </m:ctrlPr>
                      </m:accPr>
                      <m:e>
                        <m:r>
                          <a:rPr lang="en-US" i="1" dirty="0">
                            <a:latin typeface="Cambria Math"/>
                          </a:rPr>
                          <m:t>𝑋</m:t>
                        </m:r>
                      </m:e>
                    </m:acc>
                  </m:oMath>
                </a14:m>
                <a:r>
                  <a:rPr lang="en-US" dirty="0" smtClean="0"/>
                  <a:t>’</a:t>
                </a:r>
                <a:r>
                  <a:rPr lang="en-US" dirty="0"/>
                  <a:t> </a:t>
                </a:r>
                <a14:m>
                  <m:oMath xmlns:m="http://schemas.openxmlformats.org/officeDocument/2006/math">
                    <m:acc>
                      <m:accPr>
                        <m:chr m:val="̂"/>
                        <m:ctrlPr>
                          <a:rPr lang="en-US" i="1" dirty="0">
                            <a:latin typeface="Cambria Math"/>
                          </a:rPr>
                        </m:ctrlPr>
                      </m:accPr>
                      <m:e>
                        <m:r>
                          <a:rPr lang="en-US" i="1" dirty="0">
                            <a:latin typeface="Cambria Math"/>
                          </a:rPr>
                          <m:t>𝑋</m:t>
                        </m:r>
                      </m:e>
                    </m:acc>
                  </m:oMath>
                </a14:m>
                <a:r>
                  <a:rPr lang="en-US" dirty="0" smtClean="0"/>
                  <a:t>)</a:t>
                </a:r>
                <a:r>
                  <a:rPr lang="en-US" baseline="30000" dirty="0" smtClean="0"/>
                  <a:t>-1</a:t>
                </a:r>
                <a14:m>
                  <m:oMath xmlns:m="http://schemas.openxmlformats.org/officeDocument/2006/math">
                    <m:acc>
                      <m:accPr>
                        <m:chr m:val="̂"/>
                        <m:ctrlPr>
                          <a:rPr lang="en-US" i="1" dirty="0">
                            <a:latin typeface="Cambria Math"/>
                          </a:rPr>
                        </m:ctrlPr>
                      </m:accPr>
                      <m:e>
                        <m:r>
                          <a:rPr lang="en-US" i="1" dirty="0">
                            <a:latin typeface="Cambria Math"/>
                          </a:rPr>
                          <m:t>𝑋</m:t>
                        </m:r>
                      </m:e>
                    </m:acc>
                  </m:oMath>
                </a14:m>
                <a:r>
                  <a:rPr lang="en-US" dirty="0" smtClean="0"/>
                  <a:t>’Y.</a:t>
                </a:r>
              </a:p>
              <a:p>
                <a:pPr marL="514350" indent="-457200"/>
                <a:r>
                  <a:rPr lang="en-US" dirty="0" smtClean="0"/>
                  <a:t>Exercise: Show this is equal to the IV estimator at the top of this slide.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638800"/>
              </a:xfrm>
              <a:blipFill rotWithShape="1">
                <a:blip r:embed="rId2"/>
                <a:stretch>
                  <a:fillRect l="-1630" t="-865"/>
                </a:stretch>
              </a:blipFill>
            </p:spPr>
            <p:txBody>
              <a:bodyPr/>
              <a:lstStyle/>
              <a:p>
                <a:r>
                  <a:rPr lang="en-US">
                    <a:noFill/>
                  </a:rPr>
                  <a:t> </a:t>
                </a:r>
              </a:p>
            </p:txBody>
          </p:sp>
        </mc:Fallback>
      </mc:AlternateContent>
    </p:spTree>
    <p:extLst>
      <p:ext uri="{BB962C8B-B14F-4D97-AF65-F5344CB8AC3E}">
        <p14:creationId xmlns:p14="http://schemas.microsoft.com/office/powerpoint/2010/main" val="344529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if the number of instruments L is different than the number of covariates K?</a:t>
            </a: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L &lt; number of covariates K,</a:t>
            </a:r>
            <a:br>
              <a:rPr lang="en-US" dirty="0" smtClean="0"/>
            </a:br>
            <a:r>
              <a:rPr lang="en-US" dirty="0" smtClean="0"/>
              <a:t>model is </a:t>
            </a:r>
            <a:r>
              <a:rPr lang="en-US" b="1" dirty="0" err="1" smtClean="0"/>
              <a:t>underidentified</a:t>
            </a:r>
            <a:r>
              <a:rPr lang="en-US" dirty="0" smtClean="0"/>
              <a:t>.</a:t>
            </a:r>
            <a:endParaRPr lang="en-US" dirty="0"/>
          </a:p>
          <a:p>
            <a:r>
              <a:rPr lang="en-US" dirty="0" smtClean="0"/>
              <a:t>L = number of covariates K,</a:t>
            </a:r>
            <a:br>
              <a:rPr lang="en-US" dirty="0" smtClean="0"/>
            </a:br>
            <a:r>
              <a:rPr lang="en-US" dirty="0" smtClean="0"/>
              <a:t>model is </a:t>
            </a:r>
            <a:r>
              <a:rPr lang="en-US" b="1" dirty="0" smtClean="0"/>
              <a:t>exactly identified</a:t>
            </a:r>
            <a:r>
              <a:rPr lang="en-US" dirty="0" smtClean="0"/>
              <a:t>.</a:t>
            </a:r>
          </a:p>
          <a:p>
            <a:r>
              <a:rPr lang="en-US" dirty="0" smtClean="0"/>
              <a:t>L &gt; number of covariates K,</a:t>
            </a:r>
            <a:br>
              <a:rPr lang="en-US" dirty="0" smtClean="0"/>
            </a:br>
            <a:r>
              <a:rPr lang="en-US" dirty="0" smtClean="0"/>
              <a:t>model is </a:t>
            </a:r>
            <a:r>
              <a:rPr lang="en-US" b="1" dirty="0" err="1" smtClean="0"/>
              <a:t>overidentified</a:t>
            </a:r>
            <a:r>
              <a:rPr lang="en-US" dirty="0" smtClean="0"/>
              <a:t>.</a:t>
            </a:r>
          </a:p>
          <a:p>
            <a:endParaRPr lang="en-US" dirty="0"/>
          </a:p>
          <a:p>
            <a:r>
              <a:rPr lang="en-US" dirty="0" smtClean="0"/>
              <a:t>Why do we use these names?</a:t>
            </a:r>
          </a:p>
        </p:txBody>
      </p:sp>
    </p:spTree>
    <p:extLst>
      <p:ext uri="{BB962C8B-B14F-4D97-AF65-F5344CB8AC3E}">
        <p14:creationId xmlns:p14="http://schemas.microsoft.com/office/powerpoint/2010/main" val="250108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SLS with L diff. than K</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Regress X on the vector Z.</a:t>
            </a:r>
          </a:p>
          <a:p>
            <a:pPr marL="514350" indent="-514350">
              <a:buFont typeface="+mj-lt"/>
              <a:buAutoNum type="arabicPeriod"/>
            </a:pPr>
            <a:r>
              <a:rPr lang="en-US" dirty="0" smtClean="0"/>
              <a:t>Regress Y on the predictions of X.</a:t>
            </a:r>
          </a:p>
          <a:p>
            <a:pPr marL="514350" indent="-514350">
              <a:buFont typeface="+mj-lt"/>
              <a:buAutoNum type="arabicPeriod"/>
            </a:pPr>
            <a:endParaRPr lang="en-US" dirty="0"/>
          </a:p>
          <a:p>
            <a:r>
              <a:rPr lang="en-US" dirty="0" smtClean="0"/>
              <a:t>Notice this fails whenever L&lt;K, because predictions will be linearly dependent (A2 fails).</a:t>
            </a:r>
          </a:p>
          <a:p>
            <a:r>
              <a:rPr lang="en-US" dirty="0" smtClean="0"/>
              <a:t>But no problem if L&gt;=K.</a:t>
            </a:r>
          </a:p>
          <a:p>
            <a:pPr marL="0" indent="0">
              <a:buNone/>
            </a:pPr>
            <a:endParaRPr lang="en-US" dirty="0"/>
          </a:p>
        </p:txBody>
      </p:sp>
    </p:spTree>
    <p:extLst>
      <p:ext uri="{BB962C8B-B14F-4D97-AF65-F5344CB8AC3E}">
        <p14:creationId xmlns:p14="http://schemas.microsoft.com/office/powerpoint/2010/main" val="57454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Implementation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Stata’s</a:t>
            </a:r>
            <a:r>
              <a:rPr lang="en-US" dirty="0" smtClean="0"/>
              <a:t> ivreg command:</a:t>
            </a:r>
          </a:p>
          <a:p>
            <a:pPr lvl="1"/>
            <a:r>
              <a:rPr lang="en-US" dirty="0"/>
              <a:t>i</a:t>
            </a:r>
            <a:r>
              <a:rPr lang="en-US" dirty="0" smtClean="0"/>
              <a:t>vreg y (x = z) w </a:t>
            </a:r>
          </a:p>
          <a:p>
            <a:pPr lvl="1"/>
            <a:endParaRPr lang="en-US" dirty="0" smtClean="0"/>
          </a:p>
          <a:p>
            <a:r>
              <a:rPr lang="en-US" dirty="0" smtClean="0"/>
              <a:t>x : endogenous variables</a:t>
            </a:r>
          </a:p>
          <a:p>
            <a:r>
              <a:rPr lang="en-US" dirty="0" smtClean="0"/>
              <a:t>w : exogenous variables</a:t>
            </a:r>
          </a:p>
          <a:p>
            <a:r>
              <a:rPr lang="en-US" dirty="0" smtClean="0"/>
              <a:t>z : instruments</a:t>
            </a:r>
          </a:p>
          <a:p>
            <a:pPr lvl="1"/>
            <a:r>
              <a:rPr lang="en-US" dirty="0" smtClean="0"/>
              <a:t>There should be at least as many variables in z as in x.</a:t>
            </a:r>
          </a:p>
          <a:p>
            <a:r>
              <a:rPr lang="en-US" dirty="0" smtClean="0"/>
              <a:t>Allows all the clustering/</a:t>
            </a:r>
            <a:r>
              <a:rPr lang="en-US" dirty="0" err="1" smtClean="0"/>
              <a:t>heteroscedasticity</a:t>
            </a:r>
            <a:r>
              <a:rPr lang="en-US" dirty="0" smtClean="0"/>
              <a:t> options as in OLS.</a:t>
            </a:r>
          </a:p>
          <a:p>
            <a:r>
              <a:rPr lang="en-US" dirty="0" smtClean="0"/>
              <a:t>Standard errors correct.</a:t>
            </a:r>
          </a:p>
          <a:p>
            <a:endParaRPr lang="en-US" dirty="0"/>
          </a:p>
        </p:txBody>
      </p:sp>
    </p:spTree>
    <p:extLst>
      <p:ext uri="{BB962C8B-B14F-4D97-AF65-F5344CB8AC3E}">
        <p14:creationId xmlns:p14="http://schemas.microsoft.com/office/powerpoint/2010/main" val="422328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Tricky Questions</a:t>
            </a:r>
            <a:endParaRPr lang="en-US" dirty="0"/>
          </a:p>
        </p:txBody>
      </p:sp>
      <p:sp>
        <p:nvSpPr>
          <p:cNvPr id="3" name="Content Placeholder 2"/>
          <p:cNvSpPr>
            <a:spLocks noGrp="1"/>
          </p:cNvSpPr>
          <p:nvPr>
            <p:ph idx="1"/>
          </p:nvPr>
        </p:nvSpPr>
        <p:spPr/>
        <p:txBody>
          <a:bodyPr/>
          <a:lstStyle/>
          <a:p>
            <a:pPr marL="0" indent="0">
              <a:buNone/>
            </a:pPr>
            <a:r>
              <a:rPr lang="en-US" b="1" dirty="0" smtClean="0"/>
              <a:t>Can I predict x using z only?</a:t>
            </a:r>
          </a:p>
          <a:p>
            <a:r>
              <a:rPr lang="en-US" dirty="0" smtClean="0"/>
              <a:t>Variables w will be used in the first stage!</a:t>
            </a:r>
          </a:p>
          <a:p>
            <a:r>
              <a:rPr lang="en-US" dirty="0" smtClean="0"/>
              <a:t>They are assumed exogenous, so they are used to predict x.</a:t>
            </a:r>
          </a:p>
          <a:p>
            <a:r>
              <a:rPr lang="en-US" dirty="0" smtClean="0"/>
              <a:t>Strange cases happen.</a:t>
            </a:r>
          </a:p>
          <a:p>
            <a:r>
              <a:rPr lang="en-US" dirty="0" smtClean="0"/>
              <a:t>But if w is good for the second stage, w is good for the first stage. It is efficient to use the variables in w.</a:t>
            </a:r>
            <a:endParaRPr lang="en-US" dirty="0"/>
          </a:p>
        </p:txBody>
      </p:sp>
    </p:spTree>
    <p:extLst>
      <p:ext uri="{BB962C8B-B14F-4D97-AF65-F5344CB8AC3E}">
        <p14:creationId xmlns:p14="http://schemas.microsoft.com/office/powerpoint/2010/main" val="403510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Problemo</a:t>
            </a:r>
            <a:endParaRPr lang="en-US" dirty="0"/>
          </a:p>
        </p:txBody>
      </p:sp>
      <p:sp>
        <p:nvSpPr>
          <p:cNvPr id="3" name="Content Placeholder 2"/>
          <p:cNvSpPr>
            <a:spLocks noGrp="1"/>
          </p:cNvSpPr>
          <p:nvPr>
            <p:ph idx="1"/>
          </p:nvPr>
        </p:nvSpPr>
        <p:spPr>
          <a:xfrm>
            <a:off x="457200" y="1143000"/>
            <a:ext cx="8229600" cy="5486400"/>
          </a:xfrm>
        </p:spPr>
        <p:txBody>
          <a:bodyPr/>
          <a:lstStyle/>
          <a:p>
            <a:r>
              <a:rPr lang="en-US" dirty="0" smtClean="0"/>
              <a:t>OLS is plagued by the problem of omitted variables…</a:t>
            </a:r>
          </a:p>
          <a:p>
            <a:pPr lvl="1"/>
            <a:r>
              <a:rPr lang="en-US" dirty="0" smtClean="0"/>
              <a:t>It is not a testable assumption.</a:t>
            </a:r>
            <a:br>
              <a:rPr lang="en-US" dirty="0" smtClean="0"/>
            </a:br>
            <a:r>
              <a:rPr lang="en-US" dirty="0" smtClean="0"/>
              <a:t>(remember the exercise?)</a:t>
            </a:r>
          </a:p>
          <a:p>
            <a:r>
              <a:rPr lang="en-US" dirty="0" smtClean="0"/>
              <a:t>An instrumental variable can circumvent the problem by providing us with an “exogenous” source of variation of the covariate.</a:t>
            </a:r>
          </a:p>
          <a:p>
            <a:pPr lvl="1"/>
            <a:r>
              <a:rPr lang="en-US" dirty="0" smtClean="0"/>
              <a:t>A variable that provides us with variation almost as good as a natural experiment! … without randomization.</a:t>
            </a:r>
            <a:endParaRPr lang="en-US" dirty="0"/>
          </a:p>
        </p:txBody>
      </p:sp>
    </p:spTree>
    <p:extLst>
      <p:ext uri="{BB962C8B-B14F-4D97-AF65-F5344CB8AC3E}">
        <p14:creationId xmlns:p14="http://schemas.microsoft.com/office/powerpoint/2010/main" val="389953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stage regression</a:t>
            </a:r>
            <a:endParaRPr lang="en-US" dirty="0"/>
          </a:p>
        </p:txBody>
      </p:sp>
      <p:sp>
        <p:nvSpPr>
          <p:cNvPr id="3" name="Content Placeholder 2"/>
          <p:cNvSpPr>
            <a:spLocks noGrp="1"/>
          </p:cNvSpPr>
          <p:nvPr>
            <p:ph idx="1"/>
          </p:nvPr>
        </p:nvSpPr>
        <p:spPr/>
        <p:txBody>
          <a:bodyPr/>
          <a:lstStyle/>
          <a:p>
            <a:r>
              <a:rPr lang="en-US" i="1" dirty="0"/>
              <a:t>r</a:t>
            </a:r>
            <a:r>
              <a:rPr lang="en-US" i="1" dirty="0" smtClean="0"/>
              <a:t>egress x1 z w </a:t>
            </a:r>
            <a:r>
              <a:rPr lang="en-US" dirty="0" smtClean="0"/>
              <a:t>and </a:t>
            </a:r>
            <a:r>
              <a:rPr lang="en-US" i="1" dirty="0" smtClean="0"/>
              <a:t>predict x1p , </a:t>
            </a:r>
            <a:r>
              <a:rPr lang="en-US" i="1" dirty="0" err="1" smtClean="0"/>
              <a:t>xb</a:t>
            </a:r>
            <a:endParaRPr lang="en-US" i="1" dirty="0" smtClean="0"/>
          </a:p>
          <a:p>
            <a:r>
              <a:rPr lang="en-US" dirty="0" smtClean="0"/>
              <a:t>…</a:t>
            </a:r>
          </a:p>
          <a:p>
            <a:r>
              <a:rPr lang="en-US" i="1" dirty="0"/>
              <a:t>r</a:t>
            </a:r>
            <a:r>
              <a:rPr lang="en-US" i="1" dirty="0" smtClean="0"/>
              <a:t>egress </a:t>
            </a:r>
            <a:r>
              <a:rPr lang="en-US" i="1" dirty="0" err="1" smtClean="0"/>
              <a:t>xK</a:t>
            </a:r>
            <a:r>
              <a:rPr lang="en-US" i="1" dirty="0" smtClean="0"/>
              <a:t>’ z w </a:t>
            </a:r>
            <a:r>
              <a:rPr lang="en-US" dirty="0" smtClean="0"/>
              <a:t>and </a:t>
            </a:r>
            <a:r>
              <a:rPr lang="en-US" i="1" dirty="0" smtClean="0"/>
              <a:t>predict </a:t>
            </a:r>
            <a:r>
              <a:rPr lang="en-US" i="1" dirty="0" err="1" smtClean="0"/>
              <a:t>xK’p</a:t>
            </a:r>
            <a:r>
              <a:rPr lang="en-US" i="1" dirty="0" smtClean="0"/>
              <a:t>, </a:t>
            </a:r>
            <a:r>
              <a:rPr lang="en-US" i="1" dirty="0" err="1" smtClean="0"/>
              <a:t>xb</a:t>
            </a:r>
            <a:endParaRPr lang="en-US" i="1" dirty="0" smtClean="0"/>
          </a:p>
          <a:p>
            <a:pPr lvl="1"/>
            <a:r>
              <a:rPr lang="en-US" dirty="0" smtClean="0"/>
              <a:t>for each endogenous variable </a:t>
            </a:r>
          </a:p>
          <a:p>
            <a:r>
              <a:rPr lang="en-US" dirty="0" smtClean="0"/>
              <a:t>And </a:t>
            </a:r>
            <a:r>
              <a:rPr lang="en-US" i="1" dirty="0" smtClean="0"/>
              <a:t>regress y x1p … </a:t>
            </a:r>
            <a:r>
              <a:rPr lang="en-US" i="1" dirty="0" err="1" smtClean="0"/>
              <a:t>xK’p</a:t>
            </a:r>
            <a:r>
              <a:rPr lang="en-US" i="1" dirty="0" smtClean="0"/>
              <a:t> w</a:t>
            </a:r>
          </a:p>
          <a:p>
            <a:pPr lvl="1"/>
            <a:r>
              <a:rPr lang="en-US" dirty="0" smtClean="0"/>
              <a:t>gives the IV estimates.</a:t>
            </a:r>
          </a:p>
          <a:p>
            <a:r>
              <a:rPr lang="en-US" dirty="0" smtClean="0"/>
              <a:t>But… the standard errors are incorrect.</a:t>
            </a:r>
            <a:endParaRPr lang="en-US" dirty="0"/>
          </a:p>
        </p:txBody>
      </p:sp>
    </p:spTree>
    <p:extLst>
      <p:ext uri="{BB962C8B-B14F-4D97-AF65-F5344CB8AC3E}">
        <p14:creationId xmlns:p14="http://schemas.microsoft.com/office/powerpoint/2010/main" val="53444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Standard errors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Standard errors in Instrumental variable regression are typically larger than in OLS.</a:t>
                </a:r>
              </a:p>
              <a:p>
                <a:endParaRPr lang="en-US" dirty="0" smtClean="0"/>
              </a:p>
              <a:p>
                <a:r>
                  <a:rPr lang="en-US" dirty="0" smtClean="0"/>
                  <a:t>Formula:</a:t>
                </a:r>
              </a:p>
              <a:p>
                <a:pPr marL="0" indent="0" algn="ctr">
                  <a:buNone/>
                </a:pPr>
                <a:r>
                  <a:rPr lang="en-US" dirty="0" err="1" smtClean="0"/>
                  <a:t>Var</a:t>
                </a:r>
                <a:r>
                  <a:rPr lang="en-US" dirty="0" smtClean="0"/>
                  <a:t>(</a:t>
                </a:r>
                <a14:m>
                  <m:oMath xmlns:m="http://schemas.openxmlformats.org/officeDocument/2006/math">
                    <m:acc>
                      <m:accPr>
                        <m:chr m:val="̂"/>
                        <m:ctrlPr>
                          <a:rPr lang="en-US" i="1" smtClean="0">
                            <a:latin typeface="Cambria Math"/>
                          </a:rPr>
                        </m:ctrlPr>
                      </m:accPr>
                      <m:e>
                        <m:r>
                          <a:rPr lang="en-US" i="1" smtClean="0">
                            <a:latin typeface="Cambria Math"/>
                            <a:ea typeface="Cambria Math"/>
                          </a:rPr>
                          <m:t>𝛽</m:t>
                        </m:r>
                      </m:e>
                    </m:acc>
                  </m:oMath>
                </a14:m>
                <a:r>
                  <a:rPr lang="en-US" dirty="0" smtClean="0"/>
                  <a:t>)=(Z’X)</a:t>
                </a:r>
                <a:r>
                  <a:rPr lang="en-US" baseline="30000" dirty="0" smtClean="0"/>
                  <a:t>-1</a:t>
                </a:r>
                <a:r>
                  <a:rPr lang="en-US" dirty="0" smtClean="0"/>
                  <a:t>Z’Var(</a:t>
                </a:r>
                <a:r>
                  <a:rPr lang="en-US" dirty="0" smtClean="0">
                    <a:latin typeface="Symbol" pitchFamily="18" charset="2"/>
                  </a:rPr>
                  <a:t>e</a:t>
                </a:r>
                <a:r>
                  <a:rPr lang="en-US" dirty="0" smtClean="0"/>
                  <a:t>)Z(X’Z)</a:t>
                </a:r>
                <a:r>
                  <a:rPr lang="en-US" baseline="30000" dirty="0" smtClean="0"/>
                  <a:t>-1</a:t>
                </a:r>
                <a:r>
                  <a:rPr lang="en-US" dirty="0" smtClean="0"/>
                  <a:t>.</a:t>
                </a:r>
              </a:p>
              <a:p>
                <a:r>
                  <a:rPr lang="en-US" dirty="0" smtClean="0"/>
                  <a:t>The Sandwich formula depends on </a:t>
                </a:r>
                <a:r>
                  <a:rPr lang="en-US" dirty="0" err="1" smtClean="0"/>
                  <a:t>Var</a:t>
                </a:r>
                <a:r>
                  <a:rPr lang="en-US" dirty="0" smtClean="0"/>
                  <a:t>(</a:t>
                </a:r>
                <a:r>
                  <a:rPr lang="en-US" dirty="0" smtClean="0">
                    <a:latin typeface="Symbol" pitchFamily="18" charset="2"/>
                  </a:rPr>
                  <a:t>e</a:t>
                </a:r>
                <a:r>
                  <a:rPr lang="en-US" dirty="0" smtClean="0"/>
                  <a:t>).</a:t>
                </a:r>
              </a:p>
              <a:p>
                <a:pPr lvl="4"/>
                <a:r>
                  <a:rPr lang="en-US" dirty="0" smtClean="0"/>
                  <a:t>More interestingly… (next page)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45394"/>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44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error with one covariate</a:t>
            </a:r>
            <a:endParaRPr lang="en-US" dirty="0"/>
          </a:p>
        </p:txBody>
      </p:sp>
      <p:sp>
        <p:nvSpPr>
          <p:cNvPr id="3" name="Content Placeholder 2"/>
          <p:cNvSpPr>
            <a:spLocks noGrp="1"/>
          </p:cNvSpPr>
          <p:nvPr>
            <p:ph idx="1"/>
          </p:nvPr>
        </p:nvSpPr>
        <p:spPr/>
        <p:txBody>
          <a:bodyPr/>
          <a:lstStyle/>
          <a:p>
            <a:r>
              <a:rPr lang="en-US" dirty="0" smtClean="0"/>
              <a:t>The strongest the correlation between Z and X, the smaller the confidence interval.</a:t>
            </a:r>
          </a:p>
          <a:p>
            <a:r>
              <a:rPr lang="en-US" dirty="0" smtClean="0"/>
              <a:t>Weakly correlated instruments give large </a:t>
            </a:r>
            <a:r>
              <a:rPr lang="en-US" dirty="0" err="1" smtClean="0"/>
              <a:t>s.e.</a:t>
            </a:r>
            <a:r>
              <a:rPr lang="en-US" dirty="0" smtClean="0"/>
              <a:t>:</a:t>
            </a:r>
          </a:p>
          <a:p>
            <a:endParaRPr lang="en-US" dirty="0" smtClean="0"/>
          </a:p>
          <a:p>
            <a:endParaRPr lang="en-US" dirty="0"/>
          </a:p>
          <a:p>
            <a:r>
              <a:rPr lang="en-US" dirty="0" smtClean="0"/>
              <a:t>The OLS standard error is </a:t>
            </a:r>
            <a:r>
              <a:rPr lang="en-US" b="1" i="1" dirty="0" smtClean="0"/>
              <a:t>inflated</a:t>
            </a:r>
            <a:r>
              <a:rPr lang="en-US" dirty="0" smtClean="0"/>
              <a:t> by the correlation between the instrument and the covariates.</a:t>
            </a:r>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286000" y="3505200"/>
                <a:ext cx="5715000" cy="716030"/>
              </a:xfrm>
              <a:prstGeom prst="rect">
                <a:avLst/>
              </a:prstGeom>
              <a:noFill/>
            </p:spPr>
            <p:txBody>
              <a:bodyPr wrap="square" rtlCol="0">
                <a:spAutoFit/>
              </a:bodyPr>
              <a:lstStyle/>
              <a:p>
                <a14:m>
                  <m:oMath xmlns:m="http://schemas.openxmlformats.org/officeDocument/2006/math">
                    <m:r>
                      <a:rPr lang="en-US" sz="2400" b="0" i="1" smtClean="0">
                        <a:latin typeface="Cambria Math"/>
                      </a:rPr>
                      <m:t>𝑉𝑎𝑟</m:t>
                    </m:r>
                    <m:d>
                      <m:dPr>
                        <m:ctrlPr>
                          <a:rPr lang="en-US" sz="2400" b="0" i="1" smtClean="0">
                            <a:latin typeface="Cambria Math"/>
                          </a:rPr>
                        </m:ctrlPr>
                      </m:dPr>
                      <m:e>
                        <m:acc>
                          <m:accPr>
                            <m:chr m:val="̂"/>
                            <m:ctrlPr>
                              <a:rPr lang="en-US" sz="2400" i="1" smtClean="0">
                                <a:latin typeface="Cambria Math"/>
                              </a:rPr>
                            </m:ctrlPr>
                          </m:accPr>
                          <m:e>
                            <m:r>
                              <a:rPr lang="en-US" sz="2400" i="1" smtClean="0">
                                <a:latin typeface="Cambria Math"/>
                                <a:ea typeface="Cambria Math"/>
                              </a:rPr>
                              <m:t>𝛽</m:t>
                            </m:r>
                          </m:e>
                        </m:acc>
                      </m:e>
                    </m:d>
                    <m:r>
                      <a:rPr lang="en-US" sz="2400" b="0" i="1" smtClean="0">
                        <a:latin typeface="Cambria Math"/>
                      </a:rPr>
                      <m:t>=</m:t>
                    </m:r>
                    <m:sSup>
                      <m:sSupPr>
                        <m:ctrlPr>
                          <a:rPr lang="en-US" sz="2400" b="0" i="1" smtClean="0">
                            <a:latin typeface="Cambria Math"/>
                          </a:rPr>
                        </m:ctrlPr>
                      </m:sSupPr>
                      <m:e>
                        <m:r>
                          <a:rPr lang="en-US" sz="2400" b="0" i="1" smtClean="0">
                            <a:latin typeface="Cambria Math"/>
                            <a:ea typeface="Cambria Math"/>
                          </a:rPr>
                          <m:t>𝜎</m:t>
                        </m:r>
                      </m:e>
                      <m:sup>
                        <m:r>
                          <a:rPr lang="en-US" sz="2400" b="0" i="1" smtClean="0">
                            <a:latin typeface="Cambria Math"/>
                          </a:rPr>
                          <m:t>2</m:t>
                        </m:r>
                      </m:sup>
                    </m:sSup>
                    <m:f>
                      <m:fPr>
                        <m:ctrlPr>
                          <a:rPr lang="en-US" sz="2400" b="0" i="1" smtClean="0">
                            <a:latin typeface="Cambria Math"/>
                          </a:rPr>
                        </m:ctrlPr>
                      </m:fPr>
                      <m:num>
                        <m:r>
                          <a:rPr lang="en-US" sz="2400" b="0" i="1" smtClean="0">
                            <a:latin typeface="Cambria Math"/>
                          </a:rPr>
                          <m:t>𝑉𝑎𝑟</m:t>
                        </m:r>
                        <m:r>
                          <a:rPr lang="en-US" sz="2400" b="0" i="1" smtClean="0">
                            <a:latin typeface="Cambria Math"/>
                          </a:rPr>
                          <m:t>(</m:t>
                        </m:r>
                        <m:r>
                          <a:rPr lang="en-US" sz="2400" b="0" i="1" smtClean="0">
                            <a:latin typeface="Cambria Math"/>
                          </a:rPr>
                          <m:t>𝑧</m:t>
                        </m:r>
                        <m:r>
                          <a:rPr lang="en-US" sz="2400" b="0" i="1" smtClean="0">
                            <a:latin typeface="Cambria Math"/>
                          </a:rPr>
                          <m:t>)</m:t>
                        </m:r>
                      </m:num>
                      <m:den>
                        <m:sSup>
                          <m:sSupPr>
                            <m:ctrlPr>
                              <a:rPr lang="en-US" sz="2400" b="0" i="1" smtClean="0">
                                <a:latin typeface="Cambria Math"/>
                              </a:rPr>
                            </m:ctrlPr>
                          </m:sSupPr>
                          <m:e>
                            <m:r>
                              <a:rPr lang="en-US" sz="2400" i="1">
                                <a:latin typeface="Cambria Math"/>
                              </a:rPr>
                              <m:t>𝐶𝑜𝑣</m:t>
                            </m:r>
                            <m:d>
                              <m:dPr>
                                <m:ctrlPr>
                                  <a:rPr lang="en-US" sz="2400" i="1">
                                    <a:latin typeface="Cambria Math"/>
                                  </a:rPr>
                                </m:ctrlPr>
                              </m:dPr>
                              <m:e>
                                <m:r>
                                  <a:rPr lang="en-US" sz="2400" i="1">
                                    <a:latin typeface="Cambria Math"/>
                                  </a:rPr>
                                  <m:t>𝑥</m:t>
                                </m:r>
                                <m:r>
                                  <a:rPr lang="en-US" sz="2400" i="1">
                                    <a:latin typeface="Cambria Math"/>
                                  </a:rPr>
                                  <m:t>,</m:t>
                                </m:r>
                                <m:r>
                                  <a:rPr lang="en-US" sz="2400" i="1">
                                    <a:latin typeface="Cambria Math"/>
                                  </a:rPr>
                                  <m:t>𝑧</m:t>
                                </m:r>
                              </m:e>
                            </m:d>
                          </m:e>
                          <m:sup>
                            <m:r>
                              <a:rPr lang="en-US" sz="2400" b="0" i="1" smtClean="0">
                                <a:latin typeface="Cambria Math"/>
                              </a:rPr>
                              <m:t>2</m:t>
                            </m:r>
                          </m:sup>
                        </m:sSup>
                      </m:den>
                    </m:f>
                  </m:oMath>
                </a14:m>
                <a:r>
                  <a:rPr lang="en-US" sz="2400" dirty="0" smtClean="0"/>
                  <a:t>=</a:t>
                </a:r>
                <a14:m>
                  <m:oMath xmlns:m="http://schemas.openxmlformats.org/officeDocument/2006/math">
                    <m:f>
                      <m:fPr>
                        <m:ctrlPr>
                          <a:rPr lang="en-US" sz="2400" i="1" dirty="0" smtClean="0">
                            <a:latin typeface="Cambria Math"/>
                          </a:rPr>
                        </m:ctrlPr>
                      </m:fPr>
                      <m:num>
                        <m:sSup>
                          <m:sSupPr>
                            <m:ctrlPr>
                              <a:rPr lang="en-US" sz="2400" i="1">
                                <a:latin typeface="Cambria Math"/>
                              </a:rPr>
                            </m:ctrlPr>
                          </m:sSupPr>
                          <m:e>
                            <m:r>
                              <a:rPr lang="en-US" sz="2400" i="1">
                                <a:latin typeface="Cambria Math"/>
                                <a:ea typeface="Cambria Math"/>
                              </a:rPr>
                              <m:t>𝜎</m:t>
                            </m:r>
                          </m:e>
                          <m:sup>
                            <m:r>
                              <a:rPr lang="en-US" sz="2400" i="1">
                                <a:latin typeface="Cambria Math"/>
                              </a:rPr>
                              <m:t>2</m:t>
                            </m:r>
                          </m:sup>
                        </m:sSup>
                      </m:num>
                      <m:den>
                        <m:r>
                          <a:rPr lang="en-US" sz="2400" b="0" i="1" dirty="0" smtClean="0">
                            <a:latin typeface="Cambria Math"/>
                          </a:rPr>
                          <m:t>𝑉𝑎𝑟</m:t>
                        </m:r>
                        <m:r>
                          <a:rPr lang="en-US" sz="2400" b="0" i="1" dirty="0" smtClean="0">
                            <a:latin typeface="Cambria Math"/>
                          </a:rPr>
                          <m:t>(</m:t>
                        </m:r>
                        <m:r>
                          <a:rPr lang="en-US" sz="2400" b="0" i="1" dirty="0" smtClean="0">
                            <a:latin typeface="Cambria Math"/>
                          </a:rPr>
                          <m:t>𝑥</m:t>
                        </m:r>
                        <m:r>
                          <a:rPr lang="en-US" sz="2400" b="0" i="1" dirty="0" smtClean="0">
                            <a:latin typeface="Cambria Math"/>
                          </a:rPr>
                          <m:t>)</m:t>
                        </m:r>
                      </m:den>
                    </m:f>
                    <m:f>
                      <m:fPr>
                        <m:ctrlPr>
                          <a:rPr lang="en-US" sz="2400" i="1" dirty="0" smtClean="0">
                            <a:latin typeface="Cambria Math"/>
                          </a:rPr>
                        </m:ctrlPr>
                      </m:fPr>
                      <m:num>
                        <m:r>
                          <a:rPr lang="en-US" sz="2400" b="0" i="1" dirty="0" smtClean="0">
                            <a:latin typeface="Cambria Math"/>
                          </a:rPr>
                          <m:t>1</m:t>
                        </m:r>
                      </m:num>
                      <m:den>
                        <m:sSup>
                          <m:sSupPr>
                            <m:ctrlPr>
                              <a:rPr lang="en-US" sz="2400" b="0" i="1" dirty="0" smtClean="0">
                                <a:latin typeface="Cambria Math"/>
                              </a:rPr>
                            </m:ctrlPr>
                          </m:sSupPr>
                          <m:e>
                            <m:r>
                              <a:rPr lang="en-US" sz="2400" i="1" dirty="0">
                                <a:latin typeface="Cambria Math"/>
                              </a:rPr>
                              <m:t>𝐶𝑜𝑟𝑟</m:t>
                            </m:r>
                            <m:r>
                              <a:rPr lang="en-US" sz="2400" i="1" dirty="0">
                                <a:latin typeface="Cambria Math"/>
                              </a:rPr>
                              <m:t>(</m:t>
                            </m:r>
                            <m:r>
                              <a:rPr lang="en-US" sz="2400" i="1" dirty="0">
                                <a:latin typeface="Cambria Math"/>
                              </a:rPr>
                              <m:t>𝑧</m:t>
                            </m:r>
                            <m:r>
                              <a:rPr lang="en-US" sz="2400" i="1" dirty="0">
                                <a:latin typeface="Cambria Math"/>
                              </a:rPr>
                              <m:t>,</m:t>
                            </m:r>
                            <m:r>
                              <a:rPr lang="en-US" sz="2400" i="1" dirty="0">
                                <a:latin typeface="Cambria Math"/>
                              </a:rPr>
                              <m:t>𝑥</m:t>
                            </m:r>
                            <m:r>
                              <a:rPr lang="en-US" sz="2400" i="1" dirty="0">
                                <a:latin typeface="Cambria Math"/>
                              </a:rPr>
                              <m:t>)</m:t>
                            </m:r>
                          </m:e>
                          <m:sup>
                            <m:r>
                              <a:rPr lang="en-US" sz="2400" b="0" i="1" dirty="0" smtClean="0">
                                <a:latin typeface="Cambria Math"/>
                              </a:rPr>
                              <m:t>2</m:t>
                            </m:r>
                          </m:sup>
                        </m:sSup>
                      </m:den>
                    </m:f>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286000" y="3505200"/>
                <a:ext cx="5715000" cy="716030"/>
              </a:xfrm>
              <a:prstGeom prst="rect">
                <a:avLst/>
              </a:prstGeom>
              <a:blipFill rotWithShape="1">
                <a:blip r:embed="rId2"/>
                <a:stretch>
                  <a:fillRect b="-1709"/>
                </a:stretch>
              </a:blipFill>
            </p:spPr>
            <p:txBody>
              <a:bodyPr/>
              <a:lstStyle/>
              <a:p>
                <a:r>
                  <a:rPr lang="en-US">
                    <a:noFill/>
                  </a:rPr>
                  <a:t> </a:t>
                </a:r>
              </a:p>
            </p:txBody>
          </p:sp>
        </mc:Fallback>
      </mc:AlternateContent>
    </p:spTree>
    <p:extLst>
      <p:ext uri="{BB962C8B-B14F-4D97-AF65-F5344CB8AC3E}">
        <p14:creationId xmlns:p14="http://schemas.microsoft.com/office/powerpoint/2010/main" val="793330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errors</a:t>
            </a:r>
            <a:br>
              <a:rPr lang="en-US" dirty="0" smtClean="0"/>
            </a:br>
            <a:r>
              <a:rPr lang="en-US" dirty="0" smtClean="0"/>
              <a:t>with multiple covariates</a:t>
            </a:r>
            <a:endParaRPr lang="en-US" dirty="0"/>
          </a:p>
        </p:txBody>
      </p:sp>
      <p:sp>
        <p:nvSpPr>
          <p:cNvPr id="3" name="Content Placeholder 2"/>
          <p:cNvSpPr>
            <a:spLocks noGrp="1"/>
          </p:cNvSpPr>
          <p:nvPr>
            <p:ph idx="1"/>
          </p:nvPr>
        </p:nvSpPr>
        <p:spPr/>
        <p:txBody>
          <a:bodyPr>
            <a:normAutofit/>
          </a:bodyPr>
          <a:lstStyle/>
          <a:p>
            <a:r>
              <a:rPr lang="en-US" sz="2400" dirty="0" smtClean="0"/>
              <a:t>With multiple covariates, the instrument is </a:t>
            </a:r>
            <a:r>
              <a:rPr lang="en-US" sz="2400" b="1" dirty="0" smtClean="0"/>
              <a:t>strong</a:t>
            </a:r>
            <a:r>
              <a:rPr lang="en-US" sz="2400" dirty="0" smtClean="0"/>
              <a:t> if the F-statistic of the first stage is high. The instrument is </a:t>
            </a:r>
            <a:r>
              <a:rPr lang="en-US" sz="2400" b="1" dirty="0" smtClean="0"/>
              <a:t>weak</a:t>
            </a:r>
            <a:r>
              <a:rPr lang="en-US" sz="2400" dirty="0" smtClean="0"/>
              <a:t> otherwise.</a:t>
            </a:r>
          </a:p>
          <a:p>
            <a:endParaRPr lang="en-US" sz="2400" dirty="0"/>
          </a:p>
          <a:p>
            <a:pPr marL="0" indent="0">
              <a:buNone/>
            </a:pPr>
            <a:r>
              <a:rPr lang="en-US" sz="2400" b="1" dirty="0" smtClean="0"/>
              <a:t>Advanced</a:t>
            </a:r>
          </a:p>
          <a:p>
            <a:r>
              <a:rPr lang="en-US" sz="2400" dirty="0" smtClean="0"/>
              <a:t>A little issue is that the F-stat of the first-stage regression includes the exogenous covariates as well…</a:t>
            </a:r>
          </a:p>
          <a:p>
            <a:r>
              <a:rPr lang="en-US" sz="2400" dirty="0" smtClean="0"/>
              <a:t>Hence it is possible to get a high F-stat but no significant instrument in the first stage regression.</a:t>
            </a:r>
          </a:p>
          <a:p>
            <a:r>
              <a:rPr lang="en-US" sz="2400" dirty="0" smtClean="0"/>
              <a:t>Solution: use ivreg2 and the </a:t>
            </a:r>
            <a:r>
              <a:rPr lang="en-US" sz="2400" dirty="0" err="1" smtClean="0"/>
              <a:t>Angrist-Pischke</a:t>
            </a:r>
            <a:r>
              <a:rPr lang="en-US" sz="2400" dirty="0" smtClean="0"/>
              <a:t> F-stat (displayed in the output).</a:t>
            </a:r>
          </a:p>
        </p:txBody>
      </p:sp>
    </p:spTree>
    <p:extLst>
      <p:ext uri="{BB962C8B-B14F-4D97-AF65-F5344CB8AC3E}">
        <p14:creationId xmlns:p14="http://schemas.microsoft.com/office/powerpoint/2010/main" val="3336925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err="1" smtClean="0"/>
              <a:t>Hausman</a:t>
            </a:r>
            <a:r>
              <a:rPr lang="en-US" dirty="0" smtClean="0"/>
              <a:t> test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US" dirty="0" smtClean="0"/>
                  <a:t>This test compares the OLS estimator and the IV estimator.</a:t>
                </a:r>
              </a:p>
              <a:p>
                <a:r>
                  <a:rPr lang="en-US" dirty="0" smtClean="0"/>
                  <a:t>The null hypothesis is that the OLS estimator is equal to the IV estimator.</a:t>
                </a:r>
              </a:p>
              <a:p>
                <a:endParaRPr lang="en-US" dirty="0"/>
              </a:p>
              <a:p>
                <a:r>
                  <a:rPr lang="en-US" dirty="0" err="1" smtClean="0"/>
                  <a:t>Hausman</a:t>
                </a:r>
                <a:r>
                  <a:rPr lang="en-US" dirty="0" smtClean="0"/>
                  <a:t> test statistic:</a:t>
                </a:r>
              </a:p>
              <a:p>
                <a:pPr marL="0" indent="0" algn="ctr">
                  <a:buNone/>
                </a:pPr>
                <a:r>
                  <a:rPr lang="en-US" dirty="0" smtClean="0"/>
                  <a:t>H=(</a:t>
                </a:r>
                <a14:m>
                  <m:oMath xmlns:m="http://schemas.openxmlformats.org/officeDocument/2006/math">
                    <m:acc>
                      <m:accPr>
                        <m:chr m:val="̂"/>
                        <m:ctrlPr>
                          <a:rPr lang="en-US" i="1" smtClean="0">
                            <a:latin typeface="Cambria Math"/>
                          </a:rPr>
                        </m:ctrlPr>
                      </m:accPr>
                      <m:e>
                        <m:sSub>
                          <m:sSubPr>
                            <m:ctrlPr>
                              <a:rPr lang="en-US" i="1" smtClean="0">
                                <a:latin typeface="Cambria Math"/>
                              </a:rPr>
                            </m:ctrlPr>
                          </m:sSubPr>
                          <m:e>
                            <m:r>
                              <a:rPr lang="en-US" i="1" smtClean="0">
                                <a:latin typeface="Cambria Math"/>
                                <a:ea typeface="Cambria Math"/>
                              </a:rPr>
                              <m:t>𝛽</m:t>
                            </m:r>
                          </m:e>
                          <m:sub>
                            <m:r>
                              <a:rPr lang="en-US" b="0" i="1" smtClean="0">
                                <a:latin typeface="Cambria Math"/>
                              </a:rPr>
                              <m:t>𝑂𝐿𝑆</m:t>
                            </m:r>
                          </m:sub>
                        </m:sSub>
                      </m:e>
                    </m:acc>
                    <m:r>
                      <a:rPr lang="en-US" b="0" i="1" smtClean="0">
                        <a:latin typeface="Cambria Math"/>
                      </a:rPr>
                      <m:t>−</m:t>
                    </m:r>
                    <m:acc>
                      <m:accPr>
                        <m:chr m:val="̂"/>
                        <m:ctrlPr>
                          <a:rPr lang="en-US" b="0" i="1" smtClean="0">
                            <a:latin typeface="Cambria Math"/>
                          </a:rPr>
                        </m:ctrlPr>
                      </m:accPr>
                      <m:e>
                        <m:sSub>
                          <m:sSubPr>
                            <m:ctrlPr>
                              <a:rPr lang="en-US" i="1">
                                <a:latin typeface="Cambria Math"/>
                              </a:rPr>
                            </m:ctrlPr>
                          </m:sSubPr>
                          <m:e>
                            <m:r>
                              <a:rPr lang="en-US" i="1">
                                <a:latin typeface="Cambria Math"/>
                                <a:ea typeface="Cambria Math"/>
                              </a:rPr>
                              <m:t>𝛽</m:t>
                            </m:r>
                          </m:e>
                          <m:sub>
                            <m:r>
                              <a:rPr lang="en-US" b="0" i="1" smtClean="0">
                                <a:latin typeface="Cambria Math"/>
                                <a:ea typeface="Cambria Math"/>
                              </a:rPr>
                              <m:t>𝐼𝑉</m:t>
                            </m:r>
                          </m:sub>
                        </m:sSub>
                      </m:e>
                    </m:acc>
                  </m:oMath>
                </a14:m>
                <a:r>
                  <a:rPr lang="en-US" dirty="0" smtClean="0"/>
                  <a:t>)’(Var(</a:t>
                </a:r>
                <a14:m>
                  <m:oMath xmlns:m="http://schemas.openxmlformats.org/officeDocument/2006/math">
                    <m:acc>
                      <m:accPr>
                        <m:chr m:val="̂"/>
                        <m:ctrlPr>
                          <a:rPr lang="en-US" i="1">
                            <a:latin typeface="Cambria Math"/>
                          </a:rPr>
                        </m:ctrlPr>
                      </m:accPr>
                      <m:e>
                        <m:sSub>
                          <m:sSubPr>
                            <m:ctrlPr>
                              <a:rPr lang="en-US" i="1">
                                <a:latin typeface="Cambria Math"/>
                              </a:rPr>
                            </m:ctrlPr>
                          </m:sSubPr>
                          <m:e>
                            <m:r>
                              <a:rPr lang="en-US" i="1">
                                <a:latin typeface="Cambria Math"/>
                                <a:ea typeface="Cambria Math"/>
                              </a:rPr>
                              <m:t>𝛽</m:t>
                            </m:r>
                          </m:e>
                          <m:sub>
                            <m:r>
                              <a:rPr lang="en-US" b="0" i="1" smtClean="0">
                                <a:latin typeface="Cambria Math"/>
                                <a:ea typeface="Cambria Math"/>
                              </a:rPr>
                              <m:t>𝐼𝑉</m:t>
                            </m:r>
                          </m:sub>
                        </m:sSub>
                      </m:e>
                    </m:acc>
                    <m:r>
                      <a:rPr lang="en-US" i="1">
                        <a:latin typeface="Cambria Math"/>
                      </a:rPr>
                      <m:t>−</m:t>
                    </m:r>
                    <m:acc>
                      <m:accPr>
                        <m:chr m:val="̂"/>
                        <m:ctrlPr>
                          <a:rPr lang="en-US" i="1">
                            <a:latin typeface="Cambria Math"/>
                          </a:rPr>
                        </m:ctrlPr>
                      </m:accPr>
                      <m:e>
                        <m:sSub>
                          <m:sSubPr>
                            <m:ctrlPr>
                              <a:rPr lang="en-US" i="1">
                                <a:latin typeface="Cambria Math"/>
                              </a:rPr>
                            </m:ctrlPr>
                          </m:sSubPr>
                          <m:e>
                            <m:r>
                              <a:rPr lang="en-US" i="1">
                                <a:latin typeface="Cambria Math"/>
                                <a:ea typeface="Cambria Math"/>
                              </a:rPr>
                              <m:t>𝛽</m:t>
                            </m:r>
                          </m:e>
                          <m:sub>
                            <m:r>
                              <a:rPr lang="en-US" b="0" i="1" smtClean="0">
                                <a:latin typeface="Cambria Math"/>
                                <a:ea typeface="Cambria Math"/>
                              </a:rPr>
                              <m:t>𝑂𝐿𝑆</m:t>
                            </m:r>
                          </m:sub>
                        </m:sSub>
                      </m:e>
                    </m:acc>
                  </m:oMath>
                </a14:m>
                <a:r>
                  <a:rPr lang="en-US" dirty="0" smtClean="0"/>
                  <a:t>))</a:t>
                </a:r>
                <a:r>
                  <a:rPr lang="en-US" baseline="30000" dirty="0" smtClean="0"/>
                  <a:t>-1</a:t>
                </a:r>
                <a:r>
                  <a:rPr lang="en-US" dirty="0" smtClean="0"/>
                  <a:t>(</a:t>
                </a:r>
                <a14:m>
                  <m:oMath xmlns:m="http://schemas.openxmlformats.org/officeDocument/2006/math">
                    <m:acc>
                      <m:accPr>
                        <m:chr m:val="̂"/>
                        <m:ctrlPr>
                          <a:rPr lang="en-US" i="1">
                            <a:latin typeface="Cambria Math"/>
                          </a:rPr>
                        </m:ctrlPr>
                      </m:accPr>
                      <m:e>
                        <m:sSub>
                          <m:sSubPr>
                            <m:ctrlPr>
                              <a:rPr lang="en-US" i="1">
                                <a:latin typeface="Cambria Math"/>
                              </a:rPr>
                            </m:ctrlPr>
                          </m:sSubPr>
                          <m:e>
                            <m:r>
                              <a:rPr lang="en-US" i="1">
                                <a:latin typeface="Cambria Math"/>
                                <a:ea typeface="Cambria Math"/>
                              </a:rPr>
                              <m:t>𝛽</m:t>
                            </m:r>
                          </m:e>
                          <m:sub>
                            <m:r>
                              <a:rPr lang="en-US" i="1">
                                <a:latin typeface="Cambria Math"/>
                              </a:rPr>
                              <m:t>𝑂𝐿𝑆</m:t>
                            </m:r>
                          </m:sub>
                        </m:sSub>
                      </m:e>
                    </m:acc>
                    <m:r>
                      <a:rPr lang="en-US" i="1">
                        <a:latin typeface="Cambria Math"/>
                      </a:rPr>
                      <m:t>−</m:t>
                    </m:r>
                    <m:acc>
                      <m:accPr>
                        <m:chr m:val="̂"/>
                        <m:ctrlPr>
                          <a:rPr lang="en-US" i="1">
                            <a:latin typeface="Cambria Math"/>
                          </a:rPr>
                        </m:ctrlPr>
                      </m:accPr>
                      <m:e>
                        <m:sSub>
                          <m:sSubPr>
                            <m:ctrlPr>
                              <a:rPr lang="en-US" i="1">
                                <a:latin typeface="Cambria Math"/>
                              </a:rPr>
                            </m:ctrlPr>
                          </m:sSubPr>
                          <m:e>
                            <m:r>
                              <a:rPr lang="en-US" i="1">
                                <a:latin typeface="Cambria Math"/>
                                <a:ea typeface="Cambria Math"/>
                              </a:rPr>
                              <m:t>𝛽</m:t>
                            </m:r>
                          </m:e>
                          <m:sub>
                            <m:r>
                              <a:rPr lang="en-US" i="1">
                                <a:latin typeface="Cambria Math"/>
                                <a:ea typeface="Cambria Math"/>
                              </a:rPr>
                              <m:t>𝐼𝑉</m:t>
                            </m:r>
                          </m:sub>
                        </m:sSub>
                      </m:e>
                    </m:acc>
                  </m:oMath>
                </a14:m>
                <a:r>
                  <a:rPr lang="en-US" dirty="0" smtClean="0"/>
                  <a:t>)</a:t>
                </a:r>
              </a:p>
              <a:p>
                <a:endParaRPr lang="en-US" dirty="0" smtClean="0"/>
              </a:p>
              <a:p>
                <a:r>
                  <a:rPr lang="en-US" dirty="0" smtClean="0"/>
                  <a:t>And asymptotically, under the null hypothesis, this converges to a chi-square distribution, with number of degrees of freedom equal to the rank of the variance-covariance matrix.</a:t>
                </a:r>
              </a:p>
              <a:p>
                <a:r>
                  <a:rPr lang="en-US" dirty="0" smtClean="0"/>
                  <a:t>In </a:t>
                </a:r>
                <a:r>
                  <a:rPr lang="en-US" dirty="0" err="1" smtClean="0"/>
                  <a:t>Stata</a:t>
                </a:r>
                <a:r>
                  <a:rPr lang="en-US" dirty="0" smtClean="0"/>
                  <a:t>:</a:t>
                </a:r>
              </a:p>
              <a:p>
                <a:pPr lvl="1"/>
                <a:r>
                  <a:rPr lang="en-US" dirty="0"/>
                  <a:t>i</a:t>
                </a:r>
                <a:r>
                  <a:rPr lang="en-US" dirty="0" smtClean="0"/>
                  <a:t>vreg y (x = z) w</a:t>
                </a:r>
              </a:p>
              <a:p>
                <a:pPr lvl="1"/>
                <a:r>
                  <a:rPr lang="en-US" dirty="0"/>
                  <a:t>e</a:t>
                </a:r>
                <a:r>
                  <a:rPr lang="en-US" dirty="0" smtClean="0"/>
                  <a:t>stimates store </a:t>
                </a:r>
                <a:r>
                  <a:rPr lang="en-US" dirty="0" err="1" smtClean="0"/>
                  <a:t>ivresults</a:t>
                </a:r>
                <a:endParaRPr lang="en-US" dirty="0" smtClean="0"/>
              </a:p>
              <a:p>
                <a:pPr lvl="1"/>
                <a:r>
                  <a:rPr lang="en-US" dirty="0"/>
                  <a:t>r</a:t>
                </a:r>
                <a:r>
                  <a:rPr lang="en-US" dirty="0" smtClean="0"/>
                  <a:t>egress y x w</a:t>
                </a:r>
              </a:p>
              <a:p>
                <a:pPr lvl="1"/>
                <a:r>
                  <a:rPr lang="en-US" dirty="0" smtClean="0"/>
                  <a:t>estimates store </a:t>
                </a:r>
                <a:r>
                  <a:rPr lang="en-US" dirty="0" err="1" smtClean="0"/>
                  <a:t>olsresults</a:t>
                </a:r>
                <a:endParaRPr lang="en-US" dirty="0" smtClean="0"/>
              </a:p>
              <a:p>
                <a:pPr lvl="1"/>
                <a:r>
                  <a:rPr lang="en-US" dirty="0" err="1" smtClean="0"/>
                  <a:t>hausman</a:t>
                </a:r>
                <a:r>
                  <a:rPr lang="en-US" dirty="0" smtClean="0"/>
                  <a:t> </a:t>
                </a:r>
                <a:r>
                  <a:rPr lang="en-US" dirty="0" err="1" smtClean="0"/>
                  <a:t>ivresults</a:t>
                </a:r>
                <a:r>
                  <a:rPr lang="en-US" dirty="0" smtClean="0"/>
                  <a:t> </a:t>
                </a:r>
                <a:r>
                  <a:rPr lang="en-US" dirty="0" err="1" smtClean="0"/>
                  <a:t>olsresults</a:t>
                </a:r>
                <a:r>
                  <a:rPr lang="en-US" dirty="0" smtClean="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r="-74"/>
                </a:stretch>
              </a:blipFill>
            </p:spPr>
            <p:txBody>
              <a:bodyPr/>
              <a:lstStyle/>
              <a:p>
                <a:r>
                  <a:rPr lang="en-US">
                    <a:noFill/>
                  </a:rPr>
                  <a:t> </a:t>
                </a:r>
              </a:p>
            </p:txBody>
          </p:sp>
        </mc:Fallback>
      </mc:AlternateContent>
    </p:spTree>
    <p:extLst>
      <p:ext uri="{BB962C8B-B14F-4D97-AF65-F5344CB8AC3E}">
        <p14:creationId xmlns:p14="http://schemas.microsoft.com/office/powerpoint/2010/main" val="346444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 approach to the </a:t>
            </a:r>
            <a:r>
              <a:rPr lang="en-US" dirty="0" err="1" smtClean="0"/>
              <a:t>Hausman</a:t>
            </a:r>
            <a:r>
              <a:rPr lang="en-US" dirty="0" smtClean="0"/>
              <a:t> test</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Hausman</a:t>
            </a:r>
            <a:r>
              <a:rPr lang="en-US" dirty="0" smtClean="0"/>
              <a:t> test may show that your use of the IV estimator has significantly affected the point estimate of the effect of your covariate.</a:t>
            </a:r>
          </a:p>
          <a:p>
            <a:r>
              <a:rPr lang="en-US" dirty="0" smtClean="0"/>
              <a:t>If you cannot reject the null, the OLS was as good as the IV strategy.</a:t>
            </a:r>
          </a:p>
          <a:p>
            <a:endParaRPr lang="en-US" dirty="0"/>
          </a:p>
        </p:txBody>
      </p:sp>
    </p:spTree>
    <p:extLst>
      <p:ext uri="{BB962C8B-B14F-4D97-AF65-F5344CB8AC3E}">
        <p14:creationId xmlns:p14="http://schemas.microsoft.com/office/powerpoint/2010/main" val="309178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Misconceptions</a:t>
            </a:r>
            <a:br>
              <a:rPr lang="en-US" dirty="0" smtClean="0"/>
            </a:br>
            <a:r>
              <a:rPr lang="en-US" dirty="0" smtClean="0"/>
              <a:t>about the </a:t>
            </a:r>
            <a:r>
              <a:rPr lang="en-US" dirty="0" err="1" smtClean="0"/>
              <a:t>Hausman</a:t>
            </a:r>
            <a:r>
              <a:rPr lang="en-US" dirty="0" smtClean="0"/>
              <a:t> test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err="1" smtClean="0"/>
              <a:t>Hausman</a:t>
            </a:r>
            <a:r>
              <a:rPr lang="en-US" dirty="0" smtClean="0"/>
              <a:t> test is sometimes called a test of “exogeneity.” But this is wrong.</a:t>
            </a:r>
          </a:p>
          <a:p>
            <a:r>
              <a:rPr lang="en-US" dirty="0" smtClean="0"/>
              <a:t>Indeed, the IV estimator is valid only if the instruments are exogenous.</a:t>
            </a:r>
          </a:p>
          <a:p>
            <a:r>
              <a:rPr lang="en-US" dirty="0" smtClean="0"/>
              <a:t>The OLS estimator is valid if the covariates are exogenous.</a:t>
            </a:r>
          </a:p>
          <a:p>
            <a:r>
              <a:rPr lang="en-US" dirty="0" smtClean="0"/>
              <a:t>If the null is rejected, then either (i) the instruments are endogenous and the covariates are endogenous or (ii) the instruments are exogenous and the covariates are exogenous or (iii) the instruments are endogenous and the covariates are exogenous.</a:t>
            </a:r>
            <a:endParaRPr lang="en-US" dirty="0"/>
          </a:p>
        </p:txBody>
      </p:sp>
    </p:spTree>
    <p:extLst>
      <p:ext uri="{BB962C8B-B14F-4D97-AF65-F5344CB8AC3E}">
        <p14:creationId xmlns:p14="http://schemas.microsoft.com/office/powerpoint/2010/main" val="243609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IV estimation in small samples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IV estimator is biased.</a:t>
                </a:r>
              </a:p>
              <a:p>
                <a:r>
                  <a:rPr lang="en-US" dirty="0" smtClean="0"/>
                  <a:t>Indeed:</a:t>
                </a:r>
              </a:p>
              <a:p>
                <a:pPr marL="0" indent="0" algn="ctr">
                  <a:buNone/>
                </a:pPr>
                <a:r>
                  <a:rPr lang="en-US" dirty="0" smtClean="0"/>
                  <a:t>E(</a:t>
                </a:r>
                <a14:m>
                  <m:oMath xmlns:m="http://schemas.openxmlformats.org/officeDocument/2006/math">
                    <m:acc>
                      <m:accPr>
                        <m:chr m:val="̂"/>
                        <m:ctrlPr>
                          <a:rPr lang="en-US" i="1" smtClean="0">
                            <a:latin typeface="Cambria Math"/>
                          </a:rPr>
                        </m:ctrlPr>
                      </m:accPr>
                      <m:e>
                        <m:r>
                          <a:rPr lang="en-US" i="1" smtClean="0">
                            <a:latin typeface="Cambria Math"/>
                            <a:ea typeface="Cambria Math"/>
                          </a:rPr>
                          <m:t>𝛽</m:t>
                        </m:r>
                      </m:e>
                    </m:acc>
                  </m:oMath>
                </a14:m>
                <a:r>
                  <a:rPr lang="en-US" dirty="0" smtClean="0"/>
                  <a:t>|Z,X) = </a:t>
                </a:r>
                <a:r>
                  <a:rPr lang="en-US" dirty="0" smtClean="0">
                    <a:latin typeface="Symbol" pitchFamily="18" charset="2"/>
                  </a:rPr>
                  <a:t>b</a:t>
                </a:r>
                <a:r>
                  <a:rPr lang="en-US" dirty="0" smtClean="0"/>
                  <a:t> + E((Z’X)</a:t>
                </a:r>
                <a:r>
                  <a:rPr lang="en-US" baseline="30000" dirty="0" smtClean="0"/>
                  <a:t>-1</a:t>
                </a:r>
                <a:r>
                  <a:rPr lang="en-US" dirty="0" smtClean="0"/>
                  <a:t>Z’E(</a:t>
                </a:r>
                <a:r>
                  <a:rPr lang="en-US" dirty="0" err="1" smtClean="0">
                    <a:latin typeface="Symbol" pitchFamily="18" charset="2"/>
                  </a:rPr>
                  <a:t>e</a:t>
                </a:r>
                <a:r>
                  <a:rPr lang="en-US" dirty="0" err="1" smtClean="0"/>
                  <a:t>|Z,X</a:t>
                </a:r>
                <a:r>
                  <a:rPr lang="en-US" dirty="0" smtClean="0"/>
                  <a:t>))</a:t>
                </a:r>
              </a:p>
              <a:p>
                <a:r>
                  <a:rPr lang="en-US" dirty="0" smtClean="0"/>
                  <a:t>And </a:t>
                </a:r>
                <a:r>
                  <a:rPr lang="en-US" dirty="0"/>
                  <a:t>E(</a:t>
                </a:r>
                <a:r>
                  <a:rPr lang="en-US" dirty="0" err="1">
                    <a:latin typeface="Symbol" pitchFamily="18" charset="2"/>
                  </a:rPr>
                  <a:t>e</a:t>
                </a:r>
                <a:r>
                  <a:rPr lang="en-US" dirty="0" err="1"/>
                  <a:t>|Z,X</a:t>
                </a:r>
                <a:r>
                  <a:rPr lang="en-US" dirty="0" smtClean="0"/>
                  <a:t>) is nonzero ! Otherwise X would be exogenous…</a:t>
                </a:r>
              </a:p>
              <a:p>
                <a:endParaRPr lang="en-US" dirty="0"/>
              </a:p>
              <a:p>
                <a:r>
                  <a:rPr lang="en-US" dirty="0" smtClean="0"/>
                  <a:t>So we have a problem. In finite samples, the bias of IV can be large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b="-4178"/>
                </a:stretch>
              </a:blipFill>
            </p:spPr>
            <p:txBody>
              <a:bodyPr/>
              <a:lstStyle/>
              <a:p>
                <a:r>
                  <a:rPr lang="en-US">
                    <a:noFill/>
                  </a:rPr>
                  <a:t> </a:t>
                </a:r>
              </a:p>
            </p:txBody>
          </p:sp>
        </mc:Fallback>
      </mc:AlternateContent>
    </p:spTree>
    <p:extLst>
      <p:ext uri="{BB962C8B-B14F-4D97-AF65-F5344CB8AC3E}">
        <p14:creationId xmlns:p14="http://schemas.microsoft.com/office/powerpoint/2010/main" val="91455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Staiger</a:t>
            </a:r>
            <a:r>
              <a:rPr lang="en-US" sz="3600" dirty="0" smtClean="0"/>
              <a:t> and Stock (1997)</a:t>
            </a:r>
            <a:endParaRPr lang="en-US" sz="3600" dirty="0"/>
          </a:p>
        </p:txBody>
      </p:sp>
      <p:sp>
        <p:nvSpPr>
          <p:cNvPr id="3" name="Content Placeholder 2"/>
          <p:cNvSpPr>
            <a:spLocks noGrp="1"/>
          </p:cNvSpPr>
          <p:nvPr>
            <p:ph idx="1"/>
          </p:nvPr>
        </p:nvSpPr>
        <p:spPr/>
        <p:txBody>
          <a:bodyPr>
            <a:normAutofit/>
          </a:bodyPr>
          <a:lstStyle/>
          <a:p>
            <a:r>
              <a:rPr lang="en-US" sz="2400" dirty="0" smtClean="0"/>
              <a:t>Show using simulations that the maximal bias in IV is no more than 10% of OLS we need F&gt;10.</a:t>
            </a:r>
          </a:p>
          <a:p>
            <a:r>
              <a:rPr lang="en-US" sz="2400" dirty="0" smtClean="0"/>
              <a:t>Maximal bias in IV is no more than 20% of that of OLS,</a:t>
            </a:r>
            <a:br>
              <a:rPr lang="en-US" sz="2400" dirty="0" smtClean="0"/>
            </a:br>
            <a:r>
              <a:rPr lang="en-US" sz="2400" dirty="0" smtClean="0"/>
              <a:t>we need F&gt;6.5.</a:t>
            </a:r>
            <a:endParaRPr lang="en-US" sz="2400" dirty="0"/>
          </a:p>
          <a:p>
            <a:endParaRPr lang="en-US" sz="2400" dirty="0" smtClean="0"/>
          </a:p>
          <a:p>
            <a:pPr marL="0" indent="0">
              <a:buNone/>
            </a:pPr>
            <a:r>
              <a:rPr lang="en-US" sz="2400" b="1" dirty="0" smtClean="0">
                <a:solidFill>
                  <a:schemeClr val="bg1">
                    <a:lumMod val="65000"/>
                  </a:schemeClr>
                </a:solidFill>
              </a:rPr>
              <a:t>(Advanced considerations (X Rated)</a:t>
            </a:r>
          </a:p>
          <a:p>
            <a:r>
              <a:rPr lang="en-US" sz="2400" dirty="0" smtClean="0">
                <a:solidFill>
                  <a:schemeClr val="bg1">
                    <a:lumMod val="65000"/>
                  </a:schemeClr>
                </a:solidFill>
              </a:rPr>
              <a:t>The distribution of the IV estimator is </a:t>
            </a:r>
            <a:r>
              <a:rPr lang="en-US" sz="2400" dirty="0" err="1" smtClean="0">
                <a:solidFill>
                  <a:schemeClr val="bg1">
                    <a:lumMod val="65000"/>
                  </a:schemeClr>
                </a:solidFill>
              </a:rPr>
              <a:t>Wishart</a:t>
            </a:r>
            <a:r>
              <a:rPr lang="en-US" sz="2400" dirty="0" smtClean="0">
                <a:solidFill>
                  <a:schemeClr val="bg1">
                    <a:lumMod val="65000"/>
                  </a:schemeClr>
                </a:solidFill>
              </a:rPr>
              <a:t>, assuming the residuals are normally distributed.</a:t>
            </a:r>
          </a:p>
          <a:p>
            <a:r>
              <a:rPr lang="en-US" sz="2400" dirty="0" smtClean="0">
                <a:solidFill>
                  <a:schemeClr val="bg1">
                    <a:lumMod val="65000"/>
                  </a:schemeClr>
                </a:solidFill>
              </a:rPr>
              <a:t>The finite sample mean of IV does not exist with a number of instruments equal to the number of covariates.)</a:t>
            </a:r>
            <a:endParaRPr lang="en-US" sz="2400" dirty="0">
              <a:solidFill>
                <a:schemeClr val="bg1">
                  <a:lumMod val="65000"/>
                </a:schemeClr>
              </a:solidFill>
            </a:endParaRPr>
          </a:p>
        </p:txBody>
      </p:sp>
    </p:spTree>
    <p:extLst>
      <p:ext uri="{BB962C8B-B14F-4D97-AF65-F5344CB8AC3E}">
        <p14:creationId xmlns:p14="http://schemas.microsoft.com/office/powerpoint/2010/main" val="3420887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a:t>
            </a:r>
            <a:r>
              <a:rPr lang="en-US" dirty="0" err="1" smtClean="0"/>
              <a:t>Acemoglu</a:t>
            </a:r>
            <a:r>
              <a:rPr lang="en-US" dirty="0" smtClean="0"/>
              <a:t>, Johnson and Robinson</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80" t="16182" r="8718" b="32764"/>
          <a:stretch/>
        </p:blipFill>
        <p:spPr bwMode="auto">
          <a:xfrm>
            <a:off x="228600" y="1520439"/>
            <a:ext cx="8792308" cy="393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83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 is nice, but…</a:t>
            </a:r>
            <a:endParaRPr lang="en-US" dirty="0"/>
          </a:p>
        </p:txBody>
      </p:sp>
      <p:sp>
        <p:nvSpPr>
          <p:cNvPr id="3" name="Content Placeholder 2"/>
          <p:cNvSpPr>
            <a:spLocks noGrp="1"/>
          </p:cNvSpPr>
          <p:nvPr>
            <p:ph idx="1"/>
          </p:nvPr>
        </p:nvSpPr>
        <p:spPr/>
        <p:txBody>
          <a:bodyPr/>
          <a:lstStyle/>
          <a:p>
            <a:r>
              <a:rPr lang="en-US" dirty="0" smtClean="0"/>
              <a:t>Costly &amp; time consuming.</a:t>
            </a:r>
          </a:p>
          <a:p>
            <a:r>
              <a:rPr lang="en-US" dirty="0" smtClean="0"/>
              <a:t>Ethical issues.</a:t>
            </a:r>
          </a:p>
          <a:p>
            <a:r>
              <a:rPr lang="en-US" dirty="0" smtClean="0"/>
              <a:t>Individuals/Firms may not want to participate.</a:t>
            </a:r>
          </a:p>
          <a:p>
            <a:r>
              <a:rPr lang="en-US" dirty="0" smtClean="0"/>
              <a:t>Only provides us with an estimate valid for our particular dataset.</a:t>
            </a:r>
            <a:endParaRPr lang="en-US" dirty="0"/>
          </a:p>
        </p:txBody>
      </p:sp>
    </p:spTree>
    <p:extLst>
      <p:ext uri="{BB962C8B-B14F-4D97-AF65-F5344CB8AC3E}">
        <p14:creationId xmlns:p14="http://schemas.microsoft.com/office/powerpoint/2010/main" val="292558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99" t="17470" r="9266" b="14327"/>
          <a:stretch/>
        </p:blipFill>
        <p:spPr bwMode="auto">
          <a:xfrm>
            <a:off x="838200" y="5697"/>
            <a:ext cx="7057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35158" r="9177" b="26787"/>
          <a:stretch/>
        </p:blipFill>
        <p:spPr bwMode="auto">
          <a:xfrm>
            <a:off x="790792" y="4267200"/>
            <a:ext cx="7152015" cy="243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359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graph</a:t>
            </a:r>
            <a:endParaRPr lang="en-US" dirty="0"/>
          </a:p>
        </p:txBody>
      </p:sp>
      <p:sp>
        <p:nvSpPr>
          <p:cNvPr id="3" name="Content Placeholder 2"/>
          <p:cNvSpPr>
            <a:spLocks noGrp="1"/>
          </p:cNvSpPr>
          <p:nvPr>
            <p:ph idx="1"/>
          </p:nvPr>
        </p:nvSpPr>
        <p:spPr/>
        <p:txBody>
          <a:bodyPr>
            <a:normAutofit fontScale="92500" lnSpcReduction="10000"/>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Draw the causal graph using the abstract.</a:t>
            </a:r>
            <a:endParaRPr lang="en-US" sz="2400" dirty="0"/>
          </a:p>
        </p:txBody>
      </p:sp>
    </p:spTree>
    <p:extLst>
      <p:ext uri="{BB962C8B-B14F-4D97-AF65-F5344CB8AC3E}">
        <p14:creationId xmlns:p14="http://schemas.microsoft.com/office/powerpoint/2010/main" val="2153765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1"/>
            <a:ext cx="5486399" cy="737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797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39917" y="-1239917"/>
            <a:ext cx="7197566" cy="96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514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39917" y="-1239917"/>
            <a:ext cx="7197566" cy="96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992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839200" cy="610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0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reasoning</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38399"/>
            <a:ext cx="53530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060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analysis of the first stage</a:t>
            </a:r>
            <a:endParaRPr lang="en-US" dirty="0"/>
          </a:p>
        </p:txBody>
      </p:sp>
      <p:sp>
        <p:nvSpPr>
          <p:cNvPr id="3" name="Content Placeholder 2"/>
          <p:cNvSpPr>
            <a:spLocks noGrp="1"/>
          </p:cNvSpPr>
          <p:nvPr>
            <p:ph idx="1"/>
          </p:nvPr>
        </p:nvSpPr>
        <p:spPr>
          <a:xfrm>
            <a:off x="457200" y="5410200"/>
            <a:ext cx="8229600" cy="715963"/>
          </a:xfrm>
        </p:spPr>
        <p:txBody>
          <a:bodyPr>
            <a:normAutofit fontScale="77500" lnSpcReduction="20000"/>
          </a:bodyPr>
          <a:lstStyle/>
          <a:p>
            <a:r>
              <a:rPr lang="en-US" dirty="0" smtClean="0"/>
              <a:t>Average constraint on the executive is part of the “quality of institutions.”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820477"/>
            <a:ext cx="53816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49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09812" y="1456080"/>
            <a:ext cx="4752975"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14525" y="-2600325"/>
            <a:ext cx="4981575" cy="804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89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Do workers accept lower wages in exchange for health benefits?</a:t>
            </a:r>
            <a:endParaRPr lang="en-US" dirty="0"/>
          </a:p>
        </p:txBody>
      </p:sp>
      <p:sp>
        <p:nvSpPr>
          <p:cNvPr id="3" name="Content Placeholder 2"/>
          <p:cNvSpPr>
            <a:spLocks noGrp="1"/>
          </p:cNvSpPr>
          <p:nvPr>
            <p:ph idx="1"/>
          </p:nvPr>
        </p:nvSpPr>
        <p:spPr>
          <a:xfrm>
            <a:off x="457200" y="1905000"/>
            <a:ext cx="8229600" cy="4648200"/>
          </a:xfrm>
        </p:spPr>
        <p:txBody>
          <a:bodyPr>
            <a:normAutofit fontScale="77500" lnSpcReduction="20000"/>
          </a:bodyPr>
          <a:lstStyle/>
          <a:p>
            <a:r>
              <a:rPr lang="en-US" dirty="0" smtClean="0"/>
              <a:t>Craig Olson, </a:t>
            </a:r>
            <a:r>
              <a:rPr lang="en-US" u="sng" dirty="0" smtClean="0"/>
              <a:t>Journal of Labor Economics</a:t>
            </a:r>
            <a:r>
              <a:rPr lang="en-US" dirty="0" smtClean="0"/>
              <a:t>, 2002.</a:t>
            </a:r>
          </a:p>
          <a:p>
            <a:endParaRPr lang="en-US" dirty="0" smtClean="0"/>
          </a:p>
          <a:p>
            <a:r>
              <a:rPr lang="en-US" i="1" dirty="0"/>
              <a:t>Compensating wage theory predicts that workers receiving more generous fringe benefits are paid a lower wage than comparable workers who prefer fewer fringe benefits. This study tests this prediction for employer‐provided health insurance by modeling the wages of married women employed full‐time in the labor market. Husband's union status, husband's firm size, and husband's health coverage through his job are used as instruments for his wife's own employer health insurance benefits. The estimates suggest wives with own employer health insurance accept a wage about 20% lower than what they would have received working in a job without benefits.</a:t>
            </a:r>
          </a:p>
        </p:txBody>
      </p:sp>
    </p:spTree>
    <p:extLst>
      <p:ext uri="{BB962C8B-B14F-4D97-AF65-F5344CB8AC3E}">
        <p14:creationId xmlns:p14="http://schemas.microsoft.com/office/powerpoint/2010/main" val="417022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Instrumental variables</a:t>
            </a:r>
            <a:endParaRPr lang="en-US" dirty="0"/>
          </a:p>
        </p:txBody>
      </p:sp>
      <p:sp>
        <p:nvSpPr>
          <p:cNvPr id="3" name="Content Placeholder 2"/>
          <p:cNvSpPr>
            <a:spLocks noGrp="1"/>
          </p:cNvSpPr>
          <p:nvPr>
            <p:ph idx="1"/>
          </p:nvPr>
        </p:nvSpPr>
        <p:spPr/>
        <p:txBody>
          <a:bodyPr/>
          <a:lstStyle/>
          <a:p>
            <a:r>
              <a:rPr lang="en-US" dirty="0" smtClean="0"/>
              <a:t>Provide “natural experiment” from the comfort of your office.</a:t>
            </a:r>
          </a:p>
          <a:p>
            <a:r>
              <a:rPr lang="en-US" dirty="0" smtClean="0"/>
              <a:t>The exogeneity of the variation needs to be </a:t>
            </a:r>
            <a:r>
              <a:rPr lang="en-US" i="1" dirty="0" smtClean="0"/>
              <a:t>argued</a:t>
            </a:r>
            <a:r>
              <a:rPr lang="en-US" dirty="0" smtClean="0"/>
              <a:t>, cannot be proven statistically.</a:t>
            </a:r>
          </a:p>
          <a:p>
            <a:r>
              <a:rPr lang="en-US" dirty="0" smtClean="0"/>
              <a:t>Can solve the </a:t>
            </a:r>
            <a:r>
              <a:rPr lang="en-US" dirty="0" err="1" smtClean="0"/>
              <a:t>endogeneity</a:t>
            </a:r>
            <a:r>
              <a:rPr lang="en-US" dirty="0" smtClean="0"/>
              <a:t> problem for samples that have already been collected.</a:t>
            </a:r>
          </a:p>
          <a:p>
            <a:endParaRPr lang="en-US" dirty="0" smtClean="0"/>
          </a:p>
          <a:p>
            <a:pPr marL="0" indent="0" algn="ctr">
              <a:buNone/>
            </a:pPr>
            <a:r>
              <a:rPr lang="en-US" i="1" dirty="0" smtClean="0"/>
              <a:t>Observational data </a:t>
            </a:r>
            <a:r>
              <a:rPr lang="en-US" i="1" dirty="0" err="1" smtClean="0"/>
              <a:t>vs</a:t>
            </a:r>
            <a:r>
              <a:rPr lang="en-US" i="1" dirty="0" smtClean="0"/>
              <a:t> experimental data</a:t>
            </a:r>
          </a:p>
        </p:txBody>
      </p:sp>
    </p:spTree>
    <p:extLst>
      <p:ext uri="{BB962C8B-B14F-4D97-AF65-F5344CB8AC3E}">
        <p14:creationId xmlns:p14="http://schemas.microsoft.com/office/powerpoint/2010/main" val="3756519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reasoning</a:t>
            </a:r>
            <a:endParaRPr lang="en-US" dirty="0"/>
          </a:p>
        </p:txBody>
      </p:sp>
      <p:sp>
        <p:nvSpPr>
          <p:cNvPr id="3" name="Content Placeholder 2"/>
          <p:cNvSpPr>
            <a:spLocks noGrp="1"/>
          </p:cNvSpPr>
          <p:nvPr>
            <p:ph idx="1"/>
          </p:nvPr>
        </p:nvSpPr>
        <p:spPr>
          <a:xfrm>
            <a:off x="457200" y="5943600"/>
            <a:ext cx="8229600" cy="715963"/>
          </a:xfrm>
        </p:spPr>
        <p:txBody>
          <a:bodyPr/>
          <a:lstStyle/>
          <a:p>
            <a:r>
              <a:rPr lang="en-US" dirty="0" smtClean="0"/>
              <a:t>Write down the causal graph.</a:t>
            </a:r>
            <a:endParaRPr lang="en-US" dirty="0"/>
          </a:p>
        </p:txBody>
      </p:sp>
    </p:spTree>
    <p:extLst>
      <p:ext uri="{BB962C8B-B14F-4D97-AF65-F5344CB8AC3E}">
        <p14:creationId xmlns:p14="http://schemas.microsoft.com/office/powerpoint/2010/main" val="1031342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sp>
        <p:nvSpPr>
          <p:cNvPr id="3" name="Content Placeholder 2"/>
          <p:cNvSpPr>
            <a:spLocks noGrp="1"/>
          </p:cNvSpPr>
          <p:nvPr>
            <p:ph idx="1"/>
          </p:nvPr>
        </p:nvSpPr>
        <p:spPr/>
        <p:txBody>
          <a:bodyPr>
            <a:normAutofit/>
          </a:bodyPr>
          <a:lstStyle/>
          <a:p>
            <a:r>
              <a:rPr lang="en-US" sz="2400" dirty="0" smtClean="0"/>
              <a:t>OLS “Naïve” regression:</a:t>
            </a:r>
          </a:p>
          <a:p>
            <a:endParaRPr lang="en-US" sz="2400" dirty="0"/>
          </a:p>
          <a:p>
            <a:endParaRPr lang="en-US" sz="2400" dirty="0" smtClean="0"/>
          </a:p>
          <a:p>
            <a:r>
              <a:rPr lang="en-US" sz="2400" dirty="0" smtClean="0"/>
              <a:t>Problem? The effect is typically positive, which is unlikely to be causal.</a:t>
            </a:r>
          </a:p>
          <a:p>
            <a:endParaRPr lang="en-US" sz="2400" dirty="0"/>
          </a:p>
          <a:p>
            <a:r>
              <a:rPr lang="en-US" sz="2400" dirty="0" smtClean="0"/>
              <a:t>First stage regression: </a:t>
            </a:r>
          </a:p>
          <a:p>
            <a:endParaRPr lang="en-US" sz="2400" dirty="0"/>
          </a:p>
          <a:p>
            <a:endParaRPr lang="en-US" sz="2400" dirty="0" smtClean="0"/>
          </a:p>
          <a:p>
            <a:r>
              <a:rPr lang="en-US" sz="2400" dirty="0" smtClean="0"/>
              <a:t>Alternative first stage regression:</a:t>
            </a:r>
            <a:endParaRPr 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80" y="2153806"/>
            <a:ext cx="61626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4800600"/>
            <a:ext cx="61626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1" y="6096000"/>
            <a:ext cx="61531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111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III. The Data and the First‐Stage Estimates</a:t>
            </a:r>
          </a:p>
          <a:p>
            <a:r>
              <a:rPr lang="en-US" dirty="0" smtClean="0"/>
              <a:t>The </a:t>
            </a:r>
            <a:r>
              <a:rPr lang="en-US" dirty="0"/>
              <a:t>data used in this study are from the March–June 1990–93 Current Population Surveys (CPS). The March CPSs include questions on employer‐provided health insurance and firm size. Union status and wage data are asked each month of respondents in the outgoing rotations group (ORG) subsamples. Therefore, the data were constructed by merging the March CPS with the ORG subsamples for April, May, and June for each of the 4 years. Respondents in each March survey in rotation groups 1, 2, and 3 were matched with the ORG files for, respectively, June, May, and April. March respondents in rotations groups 4 and 8 were also included because they were asked the unionization and wage questions in March. These merged March–June files were then split by gender and marital status and merged back together by household identifiers to produce a single record for each married couple. The files for the 4 years were then pooled and the analysis restricted to households where both the husband and wife were employed. The sample was then restricted to couples where the wife was employed full time (&gt; 34 hours a week) and had an hourly wage greater than or equal to $2.00 an hour. These criteria produced a sample of 22,332 households.</a:t>
            </a:r>
          </a:p>
          <a:p>
            <a:endParaRPr lang="en-US" dirty="0"/>
          </a:p>
        </p:txBody>
      </p:sp>
    </p:spTree>
    <p:extLst>
      <p:ext uri="{BB962C8B-B14F-4D97-AF65-F5344CB8AC3E}">
        <p14:creationId xmlns:p14="http://schemas.microsoft.com/office/powerpoint/2010/main" val="236724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First stage regression</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497" t="14730" r="23718" b="44957"/>
          <a:stretch/>
        </p:blipFill>
        <p:spPr bwMode="auto">
          <a:xfrm>
            <a:off x="457200" y="1370175"/>
            <a:ext cx="8305800" cy="526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092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Reduced form estimate</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23" t="14682" r="23322" b="46340"/>
          <a:stretch/>
        </p:blipFill>
        <p:spPr bwMode="auto">
          <a:xfrm>
            <a:off x="762000" y="1524000"/>
            <a:ext cx="791597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20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OLS and IV regression</a:t>
            </a:r>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456" t="17382" r="24029" b="25881"/>
          <a:stretch/>
        </p:blipFill>
        <p:spPr bwMode="auto">
          <a:xfrm>
            <a:off x="1371600" y="1138735"/>
            <a:ext cx="6324600" cy="568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190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182012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instrumental variables</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Whenever you believe there is an omitted variable bias….</a:t>
            </a:r>
          </a:p>
          <a:p>
            <a:pPr marL="971550" lvl="1" indent="-514350">
              <a:buFont typeface="+mj-lt"/>
              <a:buAutoNum type="arabicPeriod"/>
            </a:pPr>
            <a:r>
              <a:rPr lang="en-US" dirty="0" smtClean="0"/>
              <a:t>First try to assess the direction of the bias in OLS.</a:t>
            </a:r>
          </a:p>
          <a:p>
            <a:pPr marL="971550" lvl="1" indent="-514350">
              <a:buFont typeface="+mj-lt"/>
              <a:buAutoNum type="arabicPeriod"/>
            </a:pPr>
            <a:r>
              <a:rPr lang="en-US" dirty="0" smtClean="0"/>
              <a:t>Then try to find an appropriate IV estimator.</a:t>
            </a:r>
          </a:p>
          <a:p>
            <a:pPr marL="971550" lvl="1" indent="-514350">
              <a:buFont typeface="+mj-lt"/>
              <a:buAutoNum type="arabicPeriod"/>
            </a:pPr>
            <a:r>
              <a:rPr lang="en-US" dirty="0" smtClean="0"/>
              <a:t>Use ivreg.</a:t>
            </a:r>
          </a:p>
          <a:p>
            <a:pPr marL="1371600" lvl="2" indent="-514350"/>
            <a:r>
              <a:rPr lang="en-US" dirty="0" smtClean="0"/>
              <a:t>Don’t forget clustering, heteroscedasticity.</a:t>
            </a:r>
          </a:p>
          <a:p>
            <a:pPr marL="971550" lvl="1" indent="-514350">
              <a:buFont typeface="+mj-lt"/>
              <a:buAutoNum type="arabicPeriod"/>
            </a:pPr>
            <a:r>
              <a:rPr lang="en-US" dirty="0" smtClean="0"/>
              <a:t>Test whether the OLS is different from IV, and in what direction. Consistent with your initial interpretation?</a:t>
            </a:r>
          </a:p>
          <a:p>
            <a:pPr marL="971550" lvl="1" indent="-514350">
              <a:buFont typeface="+mj-lt"/>
              <a:buAutoNum type="arabicPeriod"/>
            </a:pPr>
            <a:r>
              <a:rPr lang="en-US" dirty="0" smtClean="0"/>
              <a:t>Report first stage, reduced form, 2SLS.</a:t>
            </a:r>
          </a:p>
          <a:p>
            <a:pPr marL="971550" lvl="1" indent="-514350">
              <a:buFont typeface="+mj-lt"/>
              <a:buAutoNum type="arabicPeriod"/>
            </a:pPr>
            <a:r>
              <a:rPr lang="en-US" dirty="0" smtClean="0"/>
              <a:t>Is the instrument weak? Is the sample size small?</a:t>
            </a:r>
          </a:p>
          <a:p>
            <a:pPr lvl="2"/>
            <a:r>
              <a:rPr lang="en-US" dirty="0" smtClean="0"/>
              <a:t>Weak instruments, see for instance </a:t>
            </a:r>
            <a:r>
              <a:rPr lang="en-US" dirty="0" err="1" smtClean="0"/>
              <a:t>Bascle</a:t>
            </a:r>
            <a:r>
              <a:rPr lang="en-US" dirty="0" smtClean="0"/>
              <a:t> (2008)</a:t>
            </a:r>
            <a:br>
              <a:rPr lang="en-US" dirty="0" smtClean="0"/>
            </a:br>
            <a:r>
              <a:rPr lang="en-US" dirty="0" smtClean="0"/>
              <a:t>in </a:t>
            </a:r>
            <a:r>
              <a:rPr lang="en-US" i="1" dirty="0" smtClean="0"/>
              <a:t>Strategic Organization, </a:t>
            </a:r>
            <a:r>
              <a:rPr lang="en-US" i="1" dirty="0" err="1" smtClean="0"/>
              <a:t>vol</a:t>
            </a:r>
            <a:r>
              <a:rPr lang="en-US" i="1" dirty="0" smtClean="0"/>
              <a:t> 6, p285</a:t>
            </a:r>
            <a:r>
              <a:rPr lang="en-US" dirty="0" smtClean="0"/>
              <a:t>.</a:t>
            </a:r>
            <a:endParaRPr lang="en-US" dirty="0"/>
          </a:p>
        </p:txBody>
      </p:sp>
    </p:spTree>
    <p:extLst>
      <p:ext uri="{BB962C8B-B14F-4D97-AF65-F5344CB8AC3E}">
        <p14:creationId xmlns:p14="http://schemas.microsoft.com/office/powerpoint/2010/main" val="300309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28"/>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19200"/>
            <a:ext cx="8229600" cy="5486400"/>
          </a:xfrm>
        </p:spPr>
        <p:txBody>
          <a:bodyPr/>
          <a:lstStyle/>
          <a:p>
            <a:pPr marL="514350" indent="-514350">
              <a:buFont typeface="+mj-lt"/>
              <a:buAutoNum type="arabicPeriod"/>
            </a:pPr>
            <a:r>
              <a:rPr lang="en-US" dirty="0" smtClean="0"/>
              <a:t>An example</a:t>
            </a:r>
          </a:p>
          <a:p>
            <a:pPr marL="514350" indent="-514350">
              <a:buFont typeface="+mj-lt"/>
              <a:buAutoNum type="arabicPeriod"/>
            </a:pPr>
            <a:r>
              <a:rPr lang="en-US" dirty="0" smtClean="0"/>
              <a:t>Instrumental variable estimation</a:t>
            </a:r>
          </a:p>
          <a:p>
            <a:pPr marL="514350" indent="-514350">
              <a:buFont typeface="+mj-lt"/>
              <a:buAutoNum type="arabicPeriod"/>
            </a:pPr>
            <a:r>
              <a:rPr lang="en-US" dirty="0" smtClean="0"/>
              <a:t>Implementation</a:t>
            </a:r>
          </a:p>
          <a:p>
            <a:pPr marL="514350" indent="-514350">
              <a:buFont typeface="+mj-lt"/>
              <a:buAutoNum type="arabicPeriod"/>
            </a:pPr>
            <a:r>
              <a:rPr lang="en-US" dirty="0" smtClean="0"/>
              <a:t>The </a:t>
            </a:r>
            <a:r>
              <a:rPr lang="en-US" dirty="0" err="1" smtClean="0"/>
              <a:t>Hausman</a:t>
            </a:r>
            <a:r>
              <a:rPr lang="en-US" dirty="0" smtClean="0"/>
              <a:t> test for</a:t>
            </a:r>
            <a:br>
              <a:rPr lang="en-US" dirty="0" smtClean="0"/>
            </a:br>
            <a:r>
              <a:rPr lang="en-US" dirty="0" smtClean="0"/>
              <a:t>the equality of OLS and IV</a:t>
            </a:r>
          </a:p>
          <a:p>
            <a:pPr marL="514350" indent="-514350">
              <a:buFont typeface="+mj-lt"/>
              <a:buAutoNum type="arabicPeriod"/>
            </a:pPr>
            <a:r>
              <a:rPr lang="en-US" dirty="0" smtClean="0"/>
              <a:t>Instrumental variable estimation</a:t>
            </a:r>
            <a:br>
              <a:rPr lang="en-US" dirty="0" smtClean="0"/>
            </a:br>
            <a:r>
              <a:rPr lang="en-US" dirty="0" smtClean="0"/>
              <a:t>in small samples</a:t>
            </a:r>
          </a:p>
          <a:p>
            <a:pPr marL="514350" indent="-514350">
              <a:buFont typeface="+mj-lt"/>
              <a:buAutoNum type="arabicPeriod"/>
            </a:pPr>
            <a:r>
              <a:rPr lang="en-US" dirty="0" err="1" smtClean="0"/>
              <a:t>Acemoglu</a:t>
            </a:r>
            <a:r>
              <a:rPr lang="en-US" dirty="0" smtClean="0"/>
              <a:t>, Johnson, Robinson</a:t>
            </a:r>
          </a:p>
          <a:p>
            <a:pPr marL="514350" indent="-514350">
              <a:buFont typeface="+mj-lt"/>
              <a:buAutoNum type="arabicPeriod"/>
            </a:pPr>
            <a:endParaRPr lang="en-US" dirty="0"/>
          </a:p>
        </p:txBody>
      </p:sp>
    </p:spTree>
    <p:extLst>
      <p:ext uri="{BB962C8B-B14F-4D97-AF65-F5344CB8AC3E}">
        <p14:creationId xmlns:p14="http://schemas.microsoft.com/office/powerpoint/2010/main" val="376186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80"/>
            <a:ext cx="8229600" cy="1143000"/>
          </a:xfrm>
        </p:spPr>
        <p:txBody>
          <a:bodyPr/>
          <a:lstStyle/>
          <a:p>
            <a:r>
              <a:rPr lang="en-US" dirty="0" smtClean="0"/>
              <a:t>1. An Example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305550" cy="528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05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2. One covariate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066800"/>
                <a:ext cx="8229600" cy="5181600"/>
              </a:xfrm>
            </p:spPr>
            <p:txBody>
              <a:bodyPr>
                <a:normAutofit fontScale="85000" lnSpcReduction="20000"/>
              </a:bodyPr>
              <a:lstStyle/>
              <a:p>
                <a:r>
                  <a:rPr lang="en-US" dirty="0" smtClean="0"/>
                  <a:t>In the regression y =</a:t>
                </a:r>
                <a:r>
                  <a:rPr lang="en-US" dirty="0" err="1" smtClean="0">
                    <a:latin typeface="Symbol" pitchFamily="18" charset="2"/>
                  </a:rPr>
                  <a:t>a</a:t>
                </a:r>
                <a:r>
                  <a:rPr lang="en-US" dirty="0" err="1" smtClean="0"/>
                  <a:t>+</a:t>
                </a:r>
                <a:r>
                  <a:rPr lang="en-US" dirty="0" err="1" smtClean="0">
                    <a:latin typeface="Symbol" pitchFamily="18" charset="2"/>
                  </a:rPr>
                  <a:t>b</a:t>
                </a:r>
                <a:r>
                  <a:rPr lang="en-US" dirty="0" err="1" smtClean="0"/>
                  <a:t>x+e</a:t>
                </a:r>
                <a:r>
                  <a:rPr lang="en-US" dirty="0" smtClean="0"/>
                  <a:t>, the covariate x is endogenous, i.e. does not satisfy A3, and </a:t>
                </a:r>
                <a:r>
                  <a:rPr lang="en-US" dirty="0" err="1" smtClean="0"/>
                  <a:t>Cov</a:t>
                </a:r>
                <a:r>
                  <a:rPr lang="en-US" dirty="0" smtClean="0"/>
                  <a:t>(</a:t>
                </a:r>
                <a:r>
                  <a:rPr lang="en-US" dirty="0" err="1" smtClean="0"/>
                  <a:t>e,x</a:t>
                </a:r>
                <a:r>
                  <a:rPr lang="en-US" dirty="0" smtClean="0"/>
                  <a:t>) is nonzero.</a:t>
                </a:r>
                <a:endParaRPr lang="en-US" dirty="0" smtClean="0"/>
              </a:p>
              <a:p>
                <a:endParaRPr lang="en-US" dirty="0" smtClean="0"/>
              </a:p>
              <a:p>
                <a:r>
                  <a:rPr lang="en-US" dirty="0" smtClean="0"/>
                  <a:t>The variable z is an instrument if:</a:t>
                </a:r>
              </a:p>
              <a:p>
                <a:pPr lvl="1"/>
                <a:r>
                  <a:rPr lang="en-US" dirty="0" smtClean="0"/>
                  <a:t>It predicts x: </a:t>
                </a:r>
                <a:r>
                  <a:rPr lang="en-US" dirty="0" err="1" smtClean="0"/>
                  <a:t>Cov</a:t>
                </a:r>
                <a:r>
                  <a:rPr lang="en-US" dirty="0" smtClean="0"/>
                  <a:t>(</a:t>
                </a:r>
                <a:r>
                  <a:rPr lang="en-US" dirty="0" err="1" smtClean="0"/>
                  <a:t>z,x</a:t>
                </a:r>
                <a:r>
                  <a:rPr lang="en-US" dirty="0" smtClean="0"/>
                  <a:t>) is non zero.</a:t>
                </a:r>
              </a:p>
              <a:p>
                <a:pPr lvl="1"/>
                <a:r>
                  <a:rPr lang="en-US" dirty="0" smtClean="0"/>
                  <a:t>It is exogenous: </a:t>
                </a:r>
                <a:r>
                  <a:rPr lang="en-US" dirty="0" err="1" smtClean="0"/>
                  <a:t>Cov</a:t>
                </a:r>
                <a:r>
                  <a:rPr lang="en-US" dirty="0" smtClean="0"/>
                  <a:t>(</a:t>
                </a:r>
                <a:r>
                  <a:rPr lang="en-US" dirty="0" err="1" smtClean="0"/>
                  <a:t>z,e</a:t>
                </a:r>
                <a:r>
                  <a:rPr lang="en-US" dirty="0" smtClean="0"/>
                  <a:t>)=0.</a:t>
                </a:r>
                <a:endParaRPr lang="en-US" dirty="0" smtClean="0"/>
              </a:p>
              <a:p>
                <a:pPr lvl="1"/>
                <a:endParaRPr lang="en-US" dirty="0"/>
              </a:p>
              <a:p>
                <a:r>
                  <a:rPr lang="en-US" dirty="0" smtClean="0"/>
                  <a:t>The IV estimator is then:</a:t>
                </a:r>
                <a:endParaRPr lang="en-US" dirty="0"/>
              </a:p>
              <a:p>
                <a:pPr lvl="1"/>
                <a14:m>
                  <m:oMath xmlns:m="http://schemas.openxmlformats.org/officeDocument/2006/math">
                    <m:acc>
                      <m:accPr>
                        <m:chr m:val="̂"/>
                        <m:ctrlPr>
                          <a:rPr lang="en-US" i="1" dirty="0" smtClean="0">
                            <a:latin typeface="Cambria Math"/>
                          </a:rPr>
                        </m:ctrlPr>
                      </m:accPr>
                      <m:e>
                        <m:r>
                          <a:rPr lang="en-US" i="1" dirty="0" smtClean="0">
                            <a:latin typeface="Cambria Math"/>
                            <a:ea typeface="Cambria Math"/>
                          </a:rPr>
                          <m:t>𝛽</m:t>
                        </m:r>
                      </m:e>
                    </m:acc>
                  </m:oMath>
                </a14:m>
                <a:r>
                  <a:rPr lang="en-US" dirty="0" smtClean="0"/>
                  <a:t> = </a:t>
                </a:r>
                <a:r>
                  <a:rPr lang="en-US" dirty="0" err="1" smtClean="0"/>
                  <a:t>Cov</a:t>
                </a:r>
                <a:r>
                  <a:rPr lang="en-US" dirty="0" smtClean="0"/>
                  <a:t>(</a:t>
                </a:r>
                <a:r>
                  <a:rPr lang="en-US" dirty="0" err="1" smtClean="0"/>
                  <a:t>z,y</a:t>
                </a:r>
                <a:r>
                  <a:rPr lang="en-US" dirty="0" smtClean="0"/>
                  <a:t>)/</a:t>
                </a:r>
                <a:r>
                  <a:rPr lang="en-US" dirty="0" err="1" smtClean="0"/>
                  <a:t>Cov</a:t>
                </a:r>
                <a:r>
                  <a:rPr lang="en-US" dirty="0" smtClean="0"/>
                  <a:t>(</a:t>
                </a:r>
                <a:r>
                  <a:rPr lang="en-US" dirty="0" err="1" smtClean="0"/>
                  <a:t>z,x</a:t>
                </a:r>
                <a:r>
                  <a:rPr lang="en-US" dirty="0" smtClean="0"/>
                  <a:t>)</a:t>
                </a:r>
                <a:r>
                  <a:rPr lang="en-US" dirty="0"/>
                  <a:t/>
                </a:r>
                <a:br>
                  <a:rPr lang="en-US" dirty="0"/>
                </a:br>
                <a:r>
                  <a:rPr lang="en-US" dirty="0" smtClean="0"/>
                  <a:t>where the </a:t>
                </a:r>
                <a:r>
                  <a:rPr lang="en-US" dirty="0" err="1" smtClean="0"/>
                  <a:t>cov</a:t>
                </a:r>
                <a:r>
                  <a:rPr lang="en-US" dirty="0" smtClean="0"/>
                  <a:t>(</a:t>
                </a:r>
                <a:r>
                  <a:rPr lang="en-US" dirty="0" err="1" smtClean="0"/>
                  <a:t>z,y</a:t>
                </a:r>
                <a:r>
                  <a:rPr lang="en-US" dirty="0" smtClean="0"/>
                  <a:t>) is the covariance in the sample.</a:t>
                </a:r>
              </a:p>
              <a:p>
                <a:r>
                  <a:rPr lang="en-US" dirty="0" smtClean="0"/>
                  <a:t>Notice that if z = x then the IV estimator is the OLS estimator.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181600"/>
              </a:xfrm>
              <a:blipFill rotWithShape="1">
                <a:blip r:embed="rId2"/>
                <a:stretch>
                  <a:fillRect l="-1185" t="-2706"/>
                </a:stretch>
              </a:blipFill>
            </p:spPr>
            <p:txBody>
              <a:bodyPr/>
              <a:lstStyle/>
              <a:p>
                <a:r>
                  <a:rPr lang="en-US">
                    <a:noFill/>
                  </a:rPr>
                  <a:t> </a:t>
                </a:r>
              </a:p>
            </p:txBody>
          </p:sp>
        </mc:Fallback>
      </mc:AlternateContent>
    </p:spTree>
    <p:extLst>
      <p:ext uri="{BB962C8B-B14F-4D97-AF65-F5344CB8AC3E}">
        <p14:creationId xmlns:p14="http://schemas.microsoft.com/office/powerpoint/2010/main" val="275600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stage least squares interpretation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2-stage least squares interpretation:</a:t>
                </a:r>
              </a:p>
              <a:p>
                <a:pPr lvl="1"/>
                <a:r>
                  <a:rPr lang="en-US" dirty="0" smtClean="0"/>
                  <a:t>1</a:t>
                </a:r>
                <a:r>
                  <a:rPr lang="en-US" baseline="30000" dirty="0" smtClean="0"/>
                  <a:t>st</a:t>
                </a:r>
                <a:r>
                  <a:rPr lang="en-US" dirty="0" smtClean="0"/>
                  <a:t> stage: x = </a:t>
                </a:r>
                <a:r>
                  <a:rPr lang="en-US" dirty="0" smtClean="0">
                    <a:latin typeface="Symbol" pitchFamily="18" charset="2"/>
                  </a:rPr>
                  <a:t>g</a:t>
                </a:r>
                <a:r>
                  <a:rPr lang="en-US" dirty="0" smtClean="0"/>
                  <a:t> +</a:t>
                </a:r>
                <a:r>
                  <a:rPr lang="en-US" dirty="0" smtClean="0">
                    <a:latin typeface="Symbol" pitchFamily="18" charset="2"/>
                  </a:rPr>
                  <a:t>d</a:t>
                </a:r>
                <a:r>
                  <a:rPr lang="en-US" dirty="0" smtClean="0"/>
                  <a:t> z + </a:t>
                </a:r>
                <a:r>
                  <a:rPr lang="en-US" dirty="0" smtClean="0">
                    <a:latin typeface="Symbol" pitchFamily="18" charset="2"/>
                  </a:rPr>
                  <a:t>u</a:t>
                </a:r>
                <a:r>
                  <a:rPr lang="en-US" dirty="0" smtClean="0"/>
                  <a:t>.</a:t>
                </a:r>
              </a:p>
              <a:p>
                <a:pPr lvl="1"/>
                <a:r>
                  <a:rPr lang="en-US" dirty="0" smtClean="0"/>
                  <a:t>2</a:t>
                </a:r>
                <a:r>
                  <a:rPr lang="en-US" baseline="30000" dirty="0" smtClean="0"/>
                  <a:t>nd</a:t>
                </a:r>
                <a:r>
                  <a:rPr lang="en-US" dirty="0" smtClean="0"/>
                  <a:t> stage: y = </a:t>
                </a:r>
                <a:r>
                  <a:rPr lang="en-US" dirty="0" smtClean="0">
                    <a:latin typeface="Symbol" pitchFamily="18" charset="2"/>
                  </a:rPr>
                  <a:t>a</a:t>
                </a:r>
                <a:r>
                  <a:rPr lang="en-US" dirty="0" smtClean="0"/>
                  <a:t> + </a:t>
                </a:r>
                <a:r>
                  <a:rPr lang="en-US" dirty="0" smtClean="0">
                    <a:latin typeface="Symbol" pitchFamily="18" charset="2"/>
                  </a:rPr>
                  <a:t>b</a:t>
                </a:r>
                <a:r>
                  <a:rPr lang="en-US" dirty="0" smtClean="0"/>
                  <a:t> x + </a:t>
                </a:r>
                <a:r>
                  <a:rPr lang="en-US" dirty="0" smtClean="0">
                    <a:latin typeface="Symbol" pitchFamily="18" charset="2"/>
                  </a:rPr>
                  <a:t>e</a:t>
                </a:r>
                <a:r>
                  <a:rPr lang="en-US" dirty="0" smtClean="0"/>
                  <a:t>.</a:t>
                </a:r>
              </a:p>
              <a:p>
                <a:pPr lvl="1"/>
                <a:endParaRPr lang="en-US" dirty="0"/>
              </a:p>
              <a:p>
                <a:r>
                  <a:rPr lang="en-US" b="1" dirty="0" smtClean="0"/>
                  <a:t>1</a:t>
                </a:r>
                <a:r>
                  <a:rPr lang="en-US" b="1" baseline="30000" dirty="0" smtClean="0"/>
                  <a:t>st</a:t>
                </a:r>
                <a:r>
                  <a:rPr lang="en-US" b="1" dirty="0" smtClean="0"/>
                  <a:t> stage: </a:t>
                </a:r>
                <a:r>
                  <a:rPr lang="en-US" dirty="0" smtClean="0"/>
                  <a:t>regress x on z, and predict x, so that the prediction is </a:t>
                </a:r>
                <a14:m>
                  <m:oMath xmlns:m="http://schemas.openxmlformats.org/officeDocument/2006/math">
                    <m:acc>
                      <m:accPr>
                        <m:chr m:val="̂"/>
                        <m:ctrlPr>
                          <a:rPr lang="en-US" i="1" smtClean="0">
                            <a:latin typeface="Cambria Math"/>
                          </a:rPr>
                        </m:ctrlPr>
                      </m:accPr>
                      <m:e>
                        <m:r>
                          <a:rPr lang="en-US" b="0" i="1" smtClean="0">
                            <a:latin typeface="Cambria Math"/>
                          </a:rPr>
                          <m:t>𝑥</m:t>
                        </m:r>
                      </m:e>
                    </m:acc>
                    <m:r>
                      <a:rPr lang="en-US" b="0" i="1" smtClean="0">
                        <a:latin typeface="Cambria Math"/>
                      </a:rPr>
                      <m:t>=</m:t>
                    </m:r>
                    <m:r>
                      <a:rPr lang="en-US" b="0" i="1" smtClean="0">
                        <a:latin typeface="Cambria Math"/>
                      </a:rPr>
                      <m:t>𝑐</m:t>
                    </m:r>
                    <m:r>
                      <a:rPr lang="en-US" b="0" i="1" smtClean="0">
                        <a:latin typeface="Cambria Math"/>
                      </a:rPr>
                      <m:t>+</m:t>
                    </m:r>
                    <m:r>
                      <a:rPr lang="en-US" b="0" i="1" smtClean="0">
                        <a:latin typeface="Cambria Math"/>
                      </a:rPr>
                      <m:t>𝑑𝑧</m:t>
                    </m:r>
                  </m:oMath>
                </a14:m>
                <a:r>
                  <a:rPr lang="en-US" dirty="0" smtClean="0"/>
                  <a:t>. </a:t>
                </a:r>
              </a:p>
              <a:p>
                <a:r>
                  <a:rPr lang="en-US" b="1" dirty="0" smtClean="0"/>
                  <a:t>2</a:t>
                </a:r>
                <a:r>
                  <a:rPr lang="en-US" b="1" baseline="30000" dirty="0" smtClean="0"/>
                  <a:t>nd</a:t>
                </a:r>
                <a:r>
                  <a:rPr lang="en-US" b="1" dirty="0" smtClean="0"/>
                  <a:t> stage: </a:t>
                </a:r>
                <a:r>
                  <a:rPr lang="en-US" dirty="0" smtClean="0"/>
                  <a:t>regress y on the prediction </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smtClean="0"/>
                  <a:t>.</a:t>
                </a:r>
              </a:p>
              <a:p>
                <a:endParaRPr lang="en-US" dirty="0"/>
              </a:p>
              <a:p>
                <a:r>
                  <a:rPr lang="en-US" dirty="0" smtClean="0"/>
                  <a:t>Each stage is an OLS regression.</a:t>
                </a:r>
              </a:p>
              <a:p>
                <a:r>
                  <a:rPr lang="en-US" dirty="0" smtClean="0"/>
                  <a:t>The coefficient of </a:t>
                </a:r>
                <a14:m>
                  <m:oMath xmlns:m="http://schemas.openxmlformats.org/officeDocument/2006/math">
                    <m:acc>
                      <m:accPr>
                        <m:chr m:val="̂"/>
                        <m:ctrlPr>
                          <a:rPr lang="en-US" i="1">
                            <a:latin typeface="Cambria Math"/>
                          </a:rPr>
                        </m:ctrlPr>
                      </m:accPr>
                      <m:e>
                        <m:r>
                          <a:rPr lang="en-US" i="1">
                            <a:latin typeface="Cambria Math"/>
                          </a:rPr>
                          <m:t>𝑥</m:t>
                        </m:r>
                      </m:e>
                    </m:acc>
                  </m:oMath>
                </a14:m>
                <a:r>
                  <a:rPr lang="en-US" dirty="0" smtClean="0"/>
                  <a:t> in the second stage is the IV estimator of </a:t>
                </a:r>
                <a:r>
                  <a:rPr lang="en-US" dirty="0" smtClean="0">
                    <a:latin typeface="Symbol" pitchFamily="18" charset="2"/>
                  </a:rPr>
                  <a:t>b</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a:stretch>
              </a:blipFill>
            </p:spPr>
            <p:txBody>
              <a:bodyPr/>
              <a:lstStyle/>
              <a:p>
                <a:r>
                  <a:rPr lang="en-US">
                    <a:noFill/>
                  </a:rPr>
                  <a:t> </a:t>
                </a:r>
              </a:p>
            </p:txBody>
          </p:sp>
        </mc:Fallback>
      </mc:AlternateContent>
    </p:spTree>
    <p:extLst>
      <p:ext uri="{BB962C8B-B14F-4D97-AF65-F5344CB8AC3E}">
        <p14:creationId xmlns:p14="http://schemas.microsoft.com/office/powerpoint/2010/main" val="309339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example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306" y="3657600"/>
            <a:ext cx="72866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306" y="1905000"/>
            <a:ext cx="73247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96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1961</Words>
  <Application>Microsoft Office PowerPoint</Application>
  <PresentationFormat>On-screen Show (4:3)</PresentationFormat>
  <Paragraphs>240</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Instrumental variable estimation</vt:lpstr>
      <vt:lpstr>Problemo</vt:lpstr>
      <vt:lpstr>Randomization is nice, but…</vt:lpstr>
      <vt:lpstr>Instrumental variables</vt:lpstr>
      <vt:lpstr>Outline</vt:lpstr>
      <vt:lpstr>1. An Example</vt:lpstr>
      <vt:lpstr>2. One covariate</vt:lpstr>
      <vt:lpstr>2 stage least squares interpretation</vt:lpstr>
      <vt:lpstr>Back to the example</vt:lpstr>
      <vt:lpstr>Reduced form regression</vt:lpstr>
      <vt:lpstr>Treatment/Control Interpretation</vt:lpstr>
      <vt:lpstr>2. Multiple covariates</vt:lpstr>
      <vt:lpstr>Two conditions</vt:lpstr>
      <vt:lpstr>Causal graph</vt:lpstr>
      <vt:lpstr>IV Estimator with multiple covariates</vt:lpstr>
      <vt:lpstr>What if the number of instruments L is different than the number of covariates K?</vt:lpstr>
      <vt:lpstr>2 SLS with L diff. than K</vt:lpstr>
      <vt:lpstr>3. Implementation</vt:lpstr>
      <vt:lpstr>Tricky Questions</vt:lpstr>
      <vt:lpstr>Two stage regression</vt:lpstr>
      <vt:lpstr>4. Standard errors</vt:lpstr>
      <vt:lpstr>Standard error with one covariate</vt:lpstr>
      <vt:lpstr>Standard errors with multiple covariates</vt:lpstr>
      <vt:lpstr>5. Hausman test</vt:lpstr>
      <vt:lpstr>Right approach to the Hausman test</vt:lpstr>
      <vt:lpstr>Misconceptions about the Hausman test</vt:lpstr>
      <vt:lpstr>6. IV estimation in small samples</vt:lpstr>
      <vt:lpstr>Staiger and Stock (1997)</vt:lpstr>
      <vt:lpstr>7. Acemoglu, Johnson and Robinson</vt:lpstr>
      <vt:lpstr>PowerPoint Presentation</vt:lpstr>
      <vt:lpstr>Causal graph</vt:lpstr>
      <vt:lpstr>PowerPoint Presentation</vt:lpstr>
      <vt:lpstr>PowerPoint Presentation</vt:lpstr>
      <vt:lpstr>PowerPoint Presentation</vt:lpstr>
      <vt:lpstr>PowerPoint Presentation</vt:lpstr>
      <vt:lpstr>Causal reasoning</vt:lpstr>
      <vt:lpstr>Graphical analysis of the first stage</vt:lpstr>
      <vt:lpstr>PowerPoint Presentation</vt:lpstr>
      <vt:lpstr>8. Do workers accept lower wages in exchange for health benefits?</vt:lpstr>
      <vt:lpstr>Causal reasoning</vt:lpstr>
      <vt:lpstr>Specifications</vt:lpstr>
      <vt:lpstr>Dataset</vt:lpstr>
      <vt:lpstr>First stage regression</vt:lpstr>
      <vt:lpstr>Reduced form estimate</vt:lpstr>
      <vt:lpstr>OLS and IV regression</vt:lpstr>
      <vt:lpstr>Conclusion</vt:lpstr>
      <vt:lpstr>Using instrumental variables</vt:lpstr>
    </vt:vector>
  </TitlesOfParts>
  <Company>INSEAD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Instrumental variable estimation</dc:title>
  <dc:creator>OUAZAD Amine</dc:creator>
  <cp:lastModifiedBy>OUAZAD Amine</cp:lastModifiedBy>
  <cp:revision>72</cp:revision>
  <dcterms:created xsi:type="dcterms:W3CDTF">2012-02-05T12:40:42Z</dcterms:created>
  <dcterms:modified xsi:type="dcterms:W3CDTF">2012-02-07T15:22:19Z</dcterms:modified>
</cp:coreProperties>
</file>